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1" r:id="rId2"/>
    <p:sldId id="466" r:id="rId3"/>
    <p:sldId id="462" r:id="rId4"/>
    <p:sldId id="354" r:id="rId5"/>
    <p:sldId id="459" r:id="rId6"/>
    <p:sldId id="460" r:id="rId7"/>
    <p:sldId id="480" r:id="rId8"/>
    <p:sldId id="484" r:id="rId9"/>
    <p:sldId id="514" r:id="rId10"/>
    <p:sldId id="491" r:id="rId11"/>
    <p:sldId id="518" r:id="rId12"/>
    <p:sldId id="489" r:id="rId13"/>
    <p:sldId id="520" r:id="rId14"/>
    <p:sldId id="494" r:id="rId15"/>
    <p:sldId id="507" r:id="rId16"/>
    <p:sldId id="500" r:id="rId17"/>
    <p:sldId id="524" r:id="rId18"/>
    <p:sldId id="499" r:id="rId19"/>
    <p:sldId id="504" r:id="rId20"/>
    <p:sldId id="458" r:id="rId21"/>
    <p:sldId id="463" r:id="rId22"/>
  </p:sldIdLst>
  <p:sldSz cx="9144000" cy="6858000" type="screen4x3"/>
  <p:notesSz cx="6797675" cy="987425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3"/>
    <a:srgbClr val="336600"/>
    <a:srgbClr val="FF0000"/>
    <a:srgbClr val="5C5107"/>
    <a:srgbClr val="005042"/>
    <a:srgbClr val="C2CC00"/>
    <a:srgbClr val="FF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80322" autoAdjust="0"/>
  </p:normalViewPr>
  <p:slideViewPr>
    <p:cSldViewPr>
      <p:cViewPr varScale="1">
        <p:scale>
          <a:sx n="59" d="100"/>
          <a:sy n="59" d="100"/>
        </p:scale>
        <p:origin x="438" y="48"/>
      </p:cViewPr>
      <p:guideLst>
        <p:guide orient="horz" pos="1253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8623A69-0BD4-44F7-8396-5C49AC81C258}" type="datetimeFigureOut">
              <a:rPr lang="pl-PL"/>
              <a:pPr>
                <a:defRPr/>
              </a:pPr>
              <a:t>2015-06-19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C4EA32-0239-4177-9B11-A71A7E557C2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432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02CA32E1-B3A4-4F2B-97CA-6D9C849FCDD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649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>
              <a:defRPr/>
            </a:pPr>
            <a:r>
              <a:rPr lang="pl-PL" sz="1200" dirty="0" smtClean="0">
                <a:solidFill>
                  <a:srgbClr val="005042"/>
                </a:solidFill>
              </a:rPr>
              <a:t>położone we wschodniej części województwa warmińsko-mazurskiego </a:t>
            </a:r>
          </a:p>
          <a:p>
            <a:pPr algn="l">
              <a:defRPr/>
            </a:pPr>
            <a:r>
              <a:rPr lang="pl-PL" sz="1200" dirty="0" smtClean="0">
                <a:solidFill>
                  <a:srgbClr val="005042"/>
                </a:solidFill>
              </a:rPr>
              <a:t>administracyjnie przynależy do Regionalnej Dyrekcji Lasów Państwowych w Białymstoku. </a:t>
            </a:r>
          </a:p>
          <a:p>
            <a:pPr algn="l">
              <a:defRPr/>
            </a:pPr>
            <a:r>
              <a:rPr lang="pl-PL" sz="1200" dirty="0" smtClean="0">
                <a:solidFill>
                  <a:srgbClr val="005042"/>
                </a:solidFill>
              </a:rPr>
              <a:t>w latach 2011-2013 na terenie Nadleśnictwa zrealizowano jeden z głównych elementów ogólnopolskiego projektu pn. </a:t>
            </a:r>
            <a:r>
              <a:rPr lang="pl-PL" sz="1200" b="1" dirty="0" smtClean="0">
                <a:solidFill>
                  <a:srgbClr val="005042"/>
                </a:solidFill>
              </a:rPr>
              <a:t>„Zwiększanie możliwości retencyjnych oraz przeciwdziałanie powodzi i suszy w ekosystemach leśnych na terenach nizinnych</a:t>
            </a:r>
            <a:r>
              <a:rPr lang="pl-PL" sz="1200" dirty="0" smtClean="0">
                <a:solidFill>
                  <a:srgbClr val="005042"/>
                </a:solidFill>
              </a:rPr>
              <a:t>” w ramach programu </a:t>
            </a:r>
            <a:br>
              <a:rPr lang="pl-PL" sz="1200" dirty="0" smtClean="0">
                <a:solidFill>
                  <a:srgbClr val="005042"/>
                </a:solidFill>
              </a:rPr>
            </a:br>
            <a:r>
              <a:rPr lang="pl-PL" sz="1200" b="1" dirty="0" smtClean="0">
                <a:solidFill>
                  <a:srgbClr val="005042"/>
                </a:solidFill>
              </a:rPr>
              <a:t>Małej Retencji Nizinnej</a:t>
            </a:r>
          </a:p>
          <a:p>
            <a:endParaRPr lang="pl-PL" dirty="0" smtClean="0">
              <a:latin typeface="Arial" pitchFamily="34" charset="0"/>
            </a:endParaRP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0EF60-AA97-419E-BF8D-60B92EDF7E99}" type="slidenum">
              <a:rPr lang="pl-PL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31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>
              <a:latin typeface="Arial" pitchFamily="34" charset="0"/>
            </a:endParaRPr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827010-4A75-41A1-A7E2-88D8C7B8A948}" type="slidenum">
              <a:rPr lang="pl-PL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0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altLang="pl-PL" sz="1200" b="0" dirty="0" smtClean="0">
                <a:solidFill>
                  <a:srgbClr val="005023"/>
                </a:solidFill>
              </a:rPr>
              <a:t>Założeniem projektu jest zatrzymywanie i gromadzenie wody w okresie jej niskich stanów na terenach leśnych w:  </a:t>
            </a:r>
          </a:p>
          <a:p>
            <a:pPr algn="just">
              <a:tabLst>
                <a:tab pos="180975" algn="l"/>
              </a:tabLst>
            </a:pPr>
            <a:r>
              <a:rPr lang="pl-PL" altLang="pl-PL" sz="1200" b="0" dirty="0" smtClean="0">
                <a:solidFill>
                  <a:srgbClr val="005023"/>
                </a:solidFill>
              </a:rPr>
              <a:t>•	</a:t>
            </a:r>
            <a:r>
              <a:rPr lang="pl-PL" altLang="pl-PL" sz="1200" dirty="0" smtClean="0">
                <a:solidFill>
                  <a:srgbClr val="005023"/>
                </a:solidFill>
              </a:rPr>
              <a:t>korytach istniejących rowów melioracyjnych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,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pl-PL" altLang="pl-PL" sz="1200" b="0" dirty="0" smtClean="0">
                <a:solidFill>
                  <a:srgbClr val="005023"/>
                </a:solidFill>
              </a:rPr>
              <a:t>•	</a:t>
            </a:r>
            <a:r>
              <a:rPr lang="pl-PL" altLang="pl-PL" sz="1200" dirty="0" smtClean="0">
                <a:solidFill>
                  <a:srgbClr val="005023"/>
                </a:solidFill>
              </a:rPr>
              <a:t>zbiornikach wodnych na łąkach i śródleśnych polanach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.</a:t>
            </a:r>
          </a:p>
          <a:p>
            <a:pPr algn="just">
              <a:tabLst>
                <a:tab pos="180975" algn="l"/>
              </a:tabLst>
            </a:pPr>
            <a:r>
              <a:rPr lang="pl-PL" altLang="pl-PL" sz="1200" b="0" dirty="0" smtClean="0">
                <a:solidFill>
                  <a:srgbClr val="005023"/>
                </a:solidFill>
              </a:rPr>
              <a:t>•	</a:t>
            </a:r>
            <a:r>
              <a:rPr lang="pl-PL" altLang="pl-PL" sz="1200" dirty="0" smtClean="0">
                <a:solidFill>
                  <a:srgbClr val="005023"/>
                </a:solidFill>
              </a:rPr>
              <a:t>ciekach podstawowych łączących systemy jezior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.</a:t>
            </a:r>
          </a:p>
          <a:p>
            <a:pPr algn="just"/>
            <a:r>
              <a:rPr lang="pl-PL" altLang="pl-PL" sz="1200" b="0" dirty="0" smtClean="0">
                <a:solidFill>
                  <a:srgbClr val="005023"/>
                </a:solidFill>
              </a:rPr>
              <a:t>Parametry obiektów piętrzących dobrano w taki sposób, aby uzyskany poziom piętrzenia odpowiadał poziomowi występującemu naturalnie w okresie wczesnowiosennym. W czasie normalnej pracy obiektów woda jest piętrzona na wysokość </a:t>
            </a:r>
            <a:r>
              <a:rPr lang="pl-PL" altLang="pl-PL" sz="1200" dirty="0" smtClean="0">
                <a:solidFill>
                  <a:srgbClr val="005023"/>
                </a:solidFill>
              </a:rPr>
              <a:t>poniżej 1 m 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(średnio 0,58 m), a przy wysokich stanach wody jej nadmiar przelewa przez koronę obiektu.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09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altLang="pl-PL" sz="1200" b="0" dirty="0" smtClean="0">
                <a:solidFill>
                  <a:srgbClr val="005023"/>
                </a:solidFill>
              </a:rPr>
              <a:t>Głównym celem  projektu jest zwiększenie zasobów wodnych oraz przywrócenie właściwych stosunków wodnych na terenach leśnych, zdegradowanych w wyniku wykonanych w przeszłości prac melioracyjnych i drenażowych, a także przeciwdziałanie powodziom i suszom w skali lokalnej. </a:t>
            </a:r>
          </a:p>
          <a:p>
            <a:pPr algn="just"/>
            <a:r>
              <a:rPr lang="pl-PL" altLang="pl-PL" sz="1200" b="0" dirty="0" smtClean="0">
                <a:solidFill>
                  <a:srgbClr val="005023"/>
                </a:solidFill>
              </a:rPr>
              <a:t>Zabiegi melioracyjne doprowadziły m.in. do: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200" dirty="0" smtClean="0">
                <a:solidFill>
                  <a:srgbClr val="005023"/>
                </a:solidFill>
              </a:rPr>
              <a:t>obniżenia zwierciadła wód podziemnych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200" dirty="0" smtClean="0">
                <a:solidFill>
                  <a:srgbClr val="005023"/>
                </a:solidFill>
              </a:rPr>
              <a:t>osuszenia cennych obszarów torfowiskowych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200" dirty="0" smtClean="0">
                <a:solidFill>
                  <a:srgbClr val="005023"/>
                </a:solidFill>
              </a:rPr>
              <a:t>powstania deficytu wody w lasach,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200" dirty="0" smtClean="0">
                <a:solidFill>
                  <a:srgbClr val="005023"/>
                </a:solidFill>
              </a:rPr>
              <a:t>wzrostu zagrożenia pożarowego w porach suchych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altLang="pl-PL" sz="1200" b="0" dirty="0" smtClean="0">
                <a:solidFill>
                  <a:srgbClr val="005023"/>
                </a:solidFill>
              </a:rPr>
              <a:t>Na terenie Nadleśnictwa </a:t>
            </a:r>
            <a:r>
              <a:rPr lang="pl-PL" altLang="pl-PL" sz="1200" b="0" dirty="0" err="1" smtClean="0">
                <a:solidFill>
                  <a:srgbClr val="005023"/>
                </a:solidFill>
              </a:rPr>
              <a:t>Maskulińskie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 w 2013 r. wybudowano łącznie </a:t>
            </a:r>
            <a:r>
              <a:rPr lang="pl-PL" altLang="pl-PL" sz="1200" dirty="0" smtClean="0">
                <a:solidFill>
                  <a:srgbClr val="005023"/>
                </a:solidFill>
              </a:rPr>
              <a:t>235 obiektów małej retencji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. </a:t>
            </a:r>
          </a:p>
          <a:p>
            <a:pPr algn="l"/>
            <a:endParaRPr lang="pl-PL" altLang="pl-PL" sz="1200" b="0" dirty="0" smtClean="0">
              <a:solidFill>
                <a:srgbClr val="005023"/>
              </a:solidFill>
            </a:endParaRPr>
          </a:p>
          <a:p>
            <a:pPr algn="l"/>
            <a:r>
              <a:rPr lang="pl-PL" altLang="pl-PL" sz="1200" b="0" dirty="0" smtClean="0">
                <a:solidFill>
                  <a:srgbClr val="005023"/>
                </a:solidFill>
              </a:rPr>
              <a:t>Szacunkowa ilość </a:t>
            </a:r>
            <a:r>
              <a:rPr lang="pl-PL" altLang="pl-PL" sz="1200" b="0" dirty="0" err="1" smtClean="0">
                <a:solidFill>
                  <a:srgbClr val="005023"/>
                </a:solidFill>
              </a:rPr>
              <a:t>zretencjonowanej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 w ten sposób wody wynosi ok. </a:t>
            </a:r>
            <a:r>
              <a:rPr lang="pl-PL" altLang="pl-PL" sz="1200" dirty="0" smtClean="0">
                <a:solidFill>
                  <a:srgbClr val="005023"/>
                </a:solidFill>
              </a:rPr>
              <a:t>3,3 mln m</a:t>
            </a:r>
            <a:r>
              <a:rPr lang="pl-PL" altLang="pl-PL" sz="1200" baseline="30000" dirty="0" smtClean="0">
                <a:solidFill>
                  <a:srgbClr val="005023"/>
                </a:solidFill>
              </a:rPr>
              <a:t>3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, co stanowi ponad 10% ilości</a:t>
            </a:r>
            <a:r>
              <a:rPr lang="pl-PL" altLang="pl-PL" sz="1200" baseline="30000" dirty="0" smtClean="0">
                <a:solidFill>
                  <a:srgbClr val="005023"/>
                </a:solidFill>
              </a:rPr>
              <a:t> </a:t>
            </a:r>
            <a:r>
              <a:rPr lang="pl-PL" altLang="pl-PL" sz="1200" b="0" dirty="0" smtClean="0">
                <a:solidFill>
                  <a:srgbClr val="005023"/>
                </a:solidFill>
              </a:rPr>
              <a:t>retencjonowanej wody w ramach projektu na terenie całego kraju.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dirty="0" smtClean="0">
                <a:solidFill>
                  <a:srgbClr val="005023"/>
                </a:solidFill>
              </a:rPr>
              <a:t>W skali nadleśnictw, projekt Małej Retencji Nizinnej </a:t>
            </a:r>
            <a:br>
              <a:rPr lang="pl-PL" altLang="pl-PL" sz="1200" dirty="0" smtClean="0">
                <a:solidFill>
                  <a:srgbClr val="005023"/>
                </a:solidFill>
              </a:rPr>
            </a:br>
            <a:r>
              <a:rPr lang="pl-PL" altLang="pl-PL" sz="1200" dirty="0" smtClean="0">
                <a:solidFill>
                  <a:srgbClr val="005023"/>
                </a:solidFill>
              </a:rPr>
              <a:t>zrealizowany na terenie Nadleśnictwa </a:t>
            </a:r>
            <a:r>
              <a:rPr lang="pl-PL" altLang="pl-PL" sz="1200" dirty="0" err="1" smtClean="0">
                <a:solidFill>
                  <a:srgbClr val="005023"/>
                </a:solidFill>
              </a:rPr>
              <a:t>Maskulińskie</a:t>
            </a:r>
            <a:r>
              <a:rPr lang="pl-PL" altLang="pl-PL" sz="1200" dirty="0" smtClean="0">
                <a:solidFill>
                  <a:srgbClr val="005023"/>
                </a:solidFill>
              </a:rPr>
              <a:t> </a:t>
            </a:r>
            <a:br>
              <a:rPr lang="pl-PL" altLang="pl-PL" sz="1200" dirty="0" smtClean="0">
                <a:solidFill>
                  <a:srgbClr val="005023"/>
                </a:solidFill>
              </a:rPr>
            </a:br>
            <a:r>
              <a:rPr lang="pl-PL" altLang="pl-PL" sz="1200" u="sng" dirty="0" smtClean="0">
                <a:solidFill>
                  <a:srgbClr val="005023"/>
                </a:solidFill>
              </a:rPr>
              <a:t>jest największym przedsięwzięciem w kraju.</a:t>
            </a:r>
          </a:p>
          <a:p>
            <a:pPr algn="just"/>
            <a:endParaRPr lang="pl-PL" altLang="pl-PL" sz="1200" b="0" dirty="0" smtClean="0">
              <a:solidFill>
                <a:srgbClr val="005023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3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60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55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11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 Współpraca przy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reintrodukcji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sokoła wędrownego na sztucznych gniazdach w lesie (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reintrodukowano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188 ptaków w latach 2013-2014) – leśnicy pełnili opiekę nad młodymi sokołami prowadząc obserwacje oraz codzienne dokarmianie, nadzór nad miejscami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reintrodukcji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Reintrodukcje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odbywały się na terenie: Nadleśnictwa Włocławek (kujawsko-pomorskie), Barlinek (zachodniopomorskie), Nowe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Ramuki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warmińskomazurskie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oraz Milicz/Żmigród (dolnośląskie).</a:t>
            </a:r>
          </a:p>
          <a:p>
            <a:endParaRPr lang="pl-P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3. Współpraca przy monitoringu - poszukiwanie stanowisk lęgowych sokoła wędrownego w lesie, kontrola sztucznych gniazd w lesie; beneficjent prowadził szkolenia dla leśników w zakresie rozpoznawania sokołów.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K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onsultacje przy opracowywaniu projektu programu ochrony sokoła wędrownego w Polsce – udział Nadleśnictw na terenie których przeprowadzane były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reintrodukcje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b="0" kern="0" dirty="0" smtClean="0">
                <a:solidFill>
                  <a:srgbClr val="005023"/>
                </a:solidFill>
              </a:rPr>
              <a:t>Badania w ramach monitoringu przewidziane są do realizacji w ciągu najbliższych lat, dzięki czemu będzie możliwa ocena efektów przedsięwzięcia w dłuższej perspektywie czasu.  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5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b="1" dirty="0" smtClean="0">
                <a:solidFill>
                  <a:srgbClr val="005023"/>
                </a:solidFill>
              </a:rPr>
              <a:t>Właściwa organizacja, współpraca i kompetencje osób przygotowujących i wdrażających projekt są kluczem do sukcesu, czyli pełnej i terminowej realizacji przedsięwzięcia oraz osiągnięcia jego zamierzonych efektów .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ramach wcześniejszych działań:</a:t>
            </a:r>
            <a:endParaRPr lang="pl-P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posadzono i ogrodzono ok. 1000 drzew owocowych na terenie 11 bieszczadzkich nadleśnictw i Magurskiego Parku Narodowego.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ramach projektu </a:t>
            </a:r>
            <a:r>
              <a:rPr lang="pl-PL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POIiŚ</a:t>
            </a:r>
            <a:r>
              <a:rPr lang="pl-PL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05.01.00-00-342/10-00:</a:t>
            </a:r>
            <a:endParaRPr lang="pl-P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naczna część zadań w projekcie realizowana jest na terenach RDLP Krosno i RDLP Kraków. Szczegółowe umowy dotyczące zakresu przewidzianych prac zostały podpisane między WWF Polska a nadleśnictwami,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n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terenie których </a:t>
            </a:r>
            <a:b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prowadzone są działania.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rewitalizowane w czasie projektu drzewa oraz posadzone sadzonki (poprzez lepsze owocowanie) będą wzbogacać bazę żerową niedźwiedzi przez kolejne lata; zachowanie efektów projektu zostało zagwarantowane w umowach </a:t>
            </a:r>
            <a:b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regulujących warunki współpracy między WWF a nadleśnictwami, na terenie których ją dokonywane zabiegi rewitalizacyjne.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Nadleśnictwa wyraziły zgodę na wykonanie na ich terenie następujących działań:</a:t>
            </a:r>
            <a:endParaRPr lang="pl-P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inwentaryzacja miejsc występowania starych drzew owocowych wymagających rewitalizacji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przeprowadzenie zabiegów ochronnych polegających na odsłonięciu drzew owocowych, tj. usuwanie podrostów,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zakrzaczeń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oraz wysokiej roślinności zielnej wokół drzew oraz prześwietleniu koron tych drzew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przeprowadzanie weryfikacji wykorzystania tych miejsc przez niedźwiedzie.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86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 userDrawn="1"/>
        </p:nvSpPr>
        <p:spPr bwMode="auto">
          <a:xfrm>
            <a:off x="5219700" y="5661025"/>
            <a:ext cx="3611563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pl-PL" sz="1400" dirty="0" smtClean="0">
                <a:solidFill>
                  <a:schemeClr val="bg1"/>
                </a:solidFill>
              </a:rPr>
              <a:t>www.ckps.lasy.gov.pl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060575"/>
            <a:ext cx="7129463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60800"/>
            <a:ext cx="7129463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 userDrawn="1"/>
        </p:nvSpPr>
        <p:spPr bwMode="auto">
          <a:xfrm>
            <a:off x="5219700" y="442913"/>
            <a:ext cx="3611563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pl-PL" sz="1000" dirty="0" smtClean="0"/>
              <a:t>www.ckps.lasy.gov.pl</a:t>
            </a:r>
            <a:endParaRPr lang="pl-PL" sz="1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 userDrawn="1"/>
        </p:nvSpPr>
        <p:spPr bwMode="auto">
          <a:xfrm>
            <a:off x="5219700" y="442913"/>
            <a:ext cx="3611563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pl-PL" sz="1000" dirty="0" smtClean="0"/>
              <a:t>www.ckps.lasy.gov.pl</a:t>
            </a:r>
            <a:endParaRPr lang="pl-PL" sz="1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nc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08050"/>
            <a:ext cx="80756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Trzeci poziom</a:t>
            </a:r>
          </a:p>
          <a:p>
            <a:pPr lvl="2"/>
            <a:r>
              <a:rPr lang="pl-PL" altLang="pl-PL" smtClean="0"/>
              <a:t>Czwarty poziom</a:t>
            </a:r>
          </a:p>
          <a:p>
            <a:pPr lvl="3"/>
            <a:r>
              <a:rPr lang="pl-PL" alt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519" y="4855120"/>
            <a:ext cx="9036050" cy="576262"/>
          </a:xfrm>
        </p:spPr>
        <p:txBody>
          <a:bodyPr/>
          <a:lstStyle/>
          <a:p>
            <a:pPr algn="ctr" eaLnBrk="1" hangingPunct="1"/>
            <a:r>
              <a:rPr lang="pl-PL" altLang="pl-PL" sz="1600" dirty="0" smtClean="0"/>
              <a:t>Warszawa, 23 czerwca 2015 r.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11738" y="2636912"/>
            <a:ext cx="8075612" cy="8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sz="3200" kern="0" dirty="0" smtClean="0">
                <a:solidFill>
                  <a:schemeClr val="bg1"/>
                </a:solidFill>
              </a:rPr>
              <a:t>MAŁA RETENCJA NIZINNA</a:t>
            </a:r>
          </a:p>
          <a:p>
            <a:pPr algn="ctr">
              <a:defRPr/>
            </a:pPr>
            <a:r>
              <a:rPr lang="pl-PL" sz="3200" kern="0" dirty="0" smtClean="0">
                <a:solidFill>
                  <a:schemeClr val="bg1"/>
                </a:solidFill>
              </a:rPr>
              <a:t>W NADLEŚNICTWIE MASKULIŃSKIE</a:t>
            </a:r>
            <a:endParaRPr lang="pl-PL" sz="3200" kern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61" y="476672"/>
            <a:ext cx="42957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5431382"/>
            <a:ext cx="2092783" cy="44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2060848"/>
            <a:ext cx="42484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defRPr/>
            </a:pPr>
            <a:r>
              <a:rPr lang="pl-PL" sz="2000" dirty="0" smtClean="0">
                <a:solidFill>
                  <a:srgbClr val="005023"/>
                </a:solidFill>
                <a:latin typeface="Arial" charset="0"/>
              </a:rPr>
              <a:t>3) Bród </a:t>
            </a:r>
            <a:r>
              <a:rPr lang="pl-PL" sz="2000" dirty="0">
                <a:solidFill>
                  <a:srgbClr val="005023"/>
                </a:solidFill>
                <a:latin typeface="Arial" charset="0"/>
              </a:rPr>
              <a:t>(21 szt.) </a:t>
            </a:r>
          </a:p>
          <a:p>
            <a:pPr lvl="0" algn="just" eaLnBrk="1" hangingPunct="1">
              <a:defRPr/>
            </a:pPr>
            <a:endParaRPr lang="pl-PL" sz="2000" b="0" dirty="0" smtClean="0">
              <a:solidFill>
                <a:srgbClr val="005023"/>
              </a:solidFill>
              <a:latin typeface="Arial" charset="0"/>
            </a:endParaRPr>
          </a:p>
          <a:p>
            <a:pPr marL="342900" lvl="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Wykonany w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postaci narzutów kamiennych w palisadach faszynowych, na </a:t>
            </a:r>
            <a:r>
              <a:rPr lang="pl-PL" sz="1800" b="0" dirty="0" err="1">
                <a:solidFill>
                  <a:srgbClr val="005023"/>
                </a:solidFill>
                <a:latin typeface="Arial" charset="0"/>
              </a:rPr>
              <a:t>geowłókninie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. </a:t>
            </a:r>
            <a:endParaRPr lang="pl-PL" sz="1800" b="0" dirty="0" smtClean="0">
              <a:solidFill>
                <a:srgbClr val="005023"/>
              </a:solidFill>
              <a:latin typeface="Arial" charset="0"/>
            </a:endParaRPr>
          </a:p>
          <a:p>
            <a:pPr marL="342900" lvl="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pl-PL" sz="800" b="0" dirty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Elementem piętrzącym jest ścianka szczelna z drewna dębowego </a:t>
            </a: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/>
            </a:r>
            <a:br>
              <a:rPr lang="pl-PL" sz="1800" b="0" dirty="0" smtClean="0">
                <a:solidFill>
                  <a:srgbClr val="005023"/>
                </a:solidFill>
                <a:latin typeface="Arial" charset="0"/>
              </a:rPr>
            </a:b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z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drewnianym oczepem.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5100" y="883221"/>
            <a:ext cx="8597900" cy="5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REALIZACJA PROJEKTU</a:t>
            </a:r>
            <a:endParaRPr lang="pl-PL" altLang="pl-PL" sz="2400" kern="0" dirty="0" smtClean="0"/>
          </a:p>
        </p:txBody>
      </p:sp>
      <p:pic>
        <p:nvPicPr>
          <p:cNvPr id="6" name="Obraz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2060848"/>
            <a:ext cx="3839579" cy="381642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6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7749" y="548679"/>
            <a:ext cx="8597900" cy="10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PRZYKŁADY REALIZACJI - BRODY</a:t>
            </a:r>
            <a:endParaRPr lang="pl-PL" altLang="pl-PL" sz="2400" kern="0" dirty="0" smtClean="0"/>
          </a:p>
        </p:txBody>
      </p:sp>
      <p:pic>
        <p:nvPicPr>
          <p:cNvPr id="13314" name="Picture 2" descr="C:\Users\karol.legowski\Desktop\Wycieczka po obiektach MRN\2014-05-05-2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5" y="1988838"/>
            <a:ext cx="4176464" cy="38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arol.legowski\Documents\MRN Mała Retencja Nizinna\MRN Kontrole i Przeglądy\2014-05 Słupki\Zdjęcia\2014-05-19 Ukta Gąsior\01-16-16-01\2014-05-19-30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9544"/>
            <a:ext cx="4204246" cy="38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2060848"/>
            <a:ext cx="39604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defRPr/>
            </a:pPr>
            <a:r>
              <a:rPr lang="pl-PL" sz="2000" dirty="0" smtClean="0">
                <a:solidFill>
                  <a:srgbClr val="005023"/>
                </a:solidFill>
                <a:latin typeface="Arial" charset="0"/>
              </a:rPr>
              <a:t>4) Przepust </a:t>
            </a:r>
            <a:r>
              <a:rPr lang="pl-PL" sz="2000" dirty="0">
                <a:solidFill>
                  <a:srgbClr val="005023"/>
                </a:solidFill>
                <a:latin typeface="Arial" charset="0"/>
              </a:rPr>
              <a:t>piętrzący (13 szt.)  </a:t>
            </a:r>
            <a:endParaRPr lang="pl-PL" sz="2000" dirty="0" smtClean="0">
              <a:solidFill>
                <a:srgbClr val="005023"/>
              </a:solidFill>
              <a:latin typeface="Arial" charset="0"/>
            </a:endParaRPr>
          </a:p>
          <a:p>
            <a:pPr lvl="0" algn="just" eaLnBrk="1" hangingPunct="1">
              <a:defRPr/>
            </a:pPr>
            <a:endParaRPr lang="pl-PL" sz="20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Wykonany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z rury stalowej umieszczonej ponad dnem rowu, elementem piętrzącym jest dębowa ścianka szczelna. </a:t>
            </a:r>
            <a:endParaRPr lang="pl-PL" sz="18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pl-PL" sz="8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Koryto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cieku umocnione jest narzutem kamiennym na wlocie </a:t>
            </a: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/>
            </a:r>
            <a:br>
              <a:rPr lang="pl-PL" sz="1800" b="0" dirty="0" smtClean="0">
                <a:solidFill>
                  <a:srgbClr val="005023"/>
                </a:solidFill>
                <a:latin typeface="Arial" charset="0"/>
              </a:rPr>
            </a:b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i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wylocie przepustu.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5100" y="883221"/>
            <a:ext cx="8597900" cy="60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REALIZACJA PROJEKTU</a:t>
            </a:r>
            <a:endParaRPr lang="pl-PL" altLang="pl-PL" sz="2400" kern="0" dirty="0" smtClean="0"/>
          </a:p>
        </p:txBody>
      </p:sp>
      <p:pic>
        <p:nvPicPr>
          <p:cNvPr id="15362" name="Picture 2" descr="C:\Users\karol.legowski\Documents\MRN Mała Retencja Nizinna\MRN Kontrole i Przeglądy\2014-05 Słupki\Zdjęcia\2014-05-19 Ukta Gąsior\01-16-06-01\2014-05-19-3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69" y="2132856"/>
            <a:ext cx="383897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7749" y="548679"/>
            <a:ext cx="8597900" cy="10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PRZYKŁADY REALIZACJI - PRZEPUSTY</a:t>
            </a:r>
            <a:endParaRPr lang="pl-PL" altLang="pl-PL" sz="2400" kern="0" dirty="0" smtClean="0"/>
          </a:p>
        </p:txBody>
      </p:sp>
      <p:pic>
        <p:nvPicPr>
          <p:cNvPr id="17410" name="Picture 2" descr="C:\Users\karol.legowski\Documents\MRN Mała Retencja Nizinna\MRN Kontrole i Przeglądy\2014-05 Słupki\Zdjęcia\2014-06-10 Leśny Fort\01-16-35-02\2014-06-10-3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248472" cy="38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arol.legowski\Documents\MRN Mała Retencja Nizinna\MRN Kontrole i Przeglądy\2014-05 Słupki\Zdjęcia\2014-06-12 Mikołajki\01-16-07-03\2014-06-12-36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36" y="2057024"/>
            <a:ext cx="4099633" cy="38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2060848"/>
            <a:ext cx="4392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defRPr/>
            </a:pPr>
            <a:r>
              <a:rPr lang="pl-PL" sz="2000" dirty="0" smtClean="0">
                <a:solidFill>
                  <a:srgbClr val="005023"/>
                </a:solidFill>
                <a:latin typeface="Arial" charset="0"/>
              </a:rPr>
              <a:t>5) </a:t>
            </a:r>
            <a:r>
              <a:rPr lang="pl-PL" sz="2000" dirty="0" err="1" smtClean="0">
                <a:solidFill>
                  <a:srgbClr val="005023"/>
                </a:solidFill>
                <a:latin typeface="Arial" charset="0"/>
              </a:rPr>
              <a:t>Przetamowanie</a:t>
            </a:r>
            <a:r>
              <a:rPr lang="pl-PL" sz="2000" dirty="0" smtClean="0">
                <a:solidFill>
                  <a:srgbClr val="005023"/>
                </a:solidFill>
                <a:latin typeface="Arial" charset="0"/>
              </a:rPr>
              <a:t> </a:t>
            </a:r>
            <a:r>
              <a:rPr lang="pl-PL" sz="2000" dirty="0">
                <a:solidFill>
                  <a:srgbClr val="005023"/>
                </a:solidFill>
                <a:latin typeface="Arial" charset="0"/>
              </a:rPr>
              <a:t>ziemne (5 szt.)  </a:t>
            </a:r>
            <a:endParaRPr lang="pl-PL" sz="2000" dirty="0" smtClean="0">
              <a:solidFill>
                <a:srgbClr val="005023"/>
              </a:solidFill>
              <a:latin typeface="Arial" charset="0"/>
            </a:endParaRPr>
          </a:p>
          <a:p>
            <a:pPr lvl="0" algn="just" eaLnBrk="1" hangingPunct="1">
              <a:defRPr/>
            </a:pPr>
            <a:endParaRPr lang="pl-PL" sz="20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Polega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na zasypaniu niektórych fragmentów rowów leśnych oraz wykonaniu grobli ziemnej piętrzącej stale wodę ze ścianką szczelną </a:t>
            </a: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/>
            </a:r>
            <a:br>
              <a:rPr lang="pl-PL" sz="1800" b="0" dirty="0" smtClean="0">
                <a:solidFill>
                  <a:srgbClr val="005023"/>
                </a:solidFill>
                <a:latin typeface="Arial" charset="0"/>
              </a:rPr>
            </a:b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w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korpusie. </a:t>
            </a:r>
            <a:endParaRPr lang="pl-PL" sz="18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pl-PL" sz="8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Nasyp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zostaje przykryty warstwą humusu, a w przypadku ścianki szczelnej przelew zabezpieczony jest narzutem kamiennym.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5100" y="883221"/>
            <a:ext cx="8597900" cy="5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REALIZACJA PROJEKTU</a:t>
            </a:r>
            <a:endParaRPr lang="pl-PL" altLang="pl-PL" sz="2400" kern="0" dirty="0" smtClean="0"/>
          </a:p>
        </p:txBody>
      </p:sp>
      <p:pic>
        <p:nvPicPr>
          <p:cNvPr id="20483" name="Picture 3" descr="C:\Users\karol.legowski\Desktop\Wycieczka po obiektach MRN\01-16-32-01\2014-06-13-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03" y="2060848"/>
            <a:ext cx="37430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7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7749" y="548679"/>
            <a:ext cx="8597900" cy="10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PRZYKŁADY REALIZACJI - PRZETAMOWANIA</a:t>
            </a:r>
            <a:endParaRPr lang="pl-PL" altLang="pl-PL" sz="2400" kern="0" dirty="0" smtClean="0"/>
          </a:p>
        </p:txBody>
      </p:sp>
      <p:pic>
        <p:nvPicPr>
          <p:cNvPr id="3" name="Picture 2" descr="C:\Users\karol.legowski\Desktop\Wycieczka po obiektach MRN\01-16-32-01\2014-06-13-3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20480" cy="40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arol.legowski\Desktop\Wycieczka po obiektach MRN\2014-06-10-34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83673"/>
            <a:ext cx="4085431" cy="39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2060848"/>
            <a:ext cx="46805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defRPr/>
            </a:pPr>
            <a:r>
              <a:rPr lang="pl-PL" sz="2000" dirty="0" smtClean="0">
                <a:solidFill>
                  <a:srgbClr val="005023"/>
                </a:solidFill>
                <a:latin typeface="Arial" charset="0"/>
              </a:rPr>
              <a:t>6) Zbiornik </a:t>
            </a:r>
            <a:r>
              <a:rPr lang="pl-PL" sz="2000" dirty="0">
                <a:solidFill>
                  <a:srgbClr val="005023"/>
                </a:solidFill>
                <a:latin typeface="Arial" charset="0"/>
              </a:rPr>
              <a:t>wodny (43 szt.) </a:t>
            </a:r>
          </a:p>
          <a:p>
            <a:pPr lvl="0" algn="just" eaLnBrk="1" hangingPunct="1">
              <a:defRPr/>
            </a:pPr>
            <a:endParaRPr lang="pl-PL" sz="20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Większość zbiorników nie przekracza 1-2 m głębokości oraz 1000 m</a:t>
            </a:r>
            <a:r>
              <a:rPr lang="pl-PL" sz="1800" b="0" baseline="30000" dirty="0">
                <a:solidFill>
                  <a:srgbClr val="005023"/>
                </a:solidFill>
                <a:latin typeface="Arial" charset="0"/>
              </a:rPr>
              <a:t>2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 powierzchni</a:t>
            </a: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pl-PL" sz="800" b="0" dirty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Czasza zbiornika w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postaci sztucznego zagłębienia bez </a:t>
            </a: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uszczelnienia,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dzięki czemu możliwe jest zasilanie zbiorników przez wody gruntowe, </a:t>
            </a: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oraz infiltracja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wód ze zbiornika do gruntów przyległych. </a:t>
            </a:r>
            <a:endParaRPr lang="pl-PL" sz="1800" b="0" dirty="0" smtClean="0">
              <a:solidFill>
                <a:srgbClr val="005023"/>
              </a:solidFill>
              <a:latin typeface="Arial" charset="0"/>
            </a:endParaRPr>
          </a:p>
          <a:p>
            <a:pPr marL="171450" lvl="0" indent="-171450" algn="just" eaLnBrk="1" hangingPunct="1">
              <a:buFont typeface="Arial" panose="020B0604020202020204" pitchFamily="34" charset="0"/>
              <a:buChar char="•"/>
              <a:defRPr/>
            </a:pPr>
            <a:endParaRPr lang="pl-PL" sz="8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Skarpy zbiornika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umocnione biologicznie </a:t>
            </a: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/>
            </a:r>
            <a:br>
              <a:rPr lang="pl-PL" sz="1800" b="0" dirty="0" smtClean="0">
                <a:solidFill>
                  <a:srgbClr val="005023"/>
                </a:solidFill>
                <a:latin typeface="Arial" charset="0"/>
              </a:rPr>
            </a:b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w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postaci darniowania, obsiewu mieszanką traw. </a:t>
            </a:r>
            <a:endParaRPr lang="pl-PL" sz="1800" b="0" dirty="0" smtClean="0">
              <a:solidFill>
                <a:srgbClr val="005023"/>
              </a:solidFill>
              <a:latin typeface="Arial" charset="0"/>
            </a:endParaRPr>
          </a:p>
          <a:p>
            <a:pPr marL="171450" lvl="0" indent="-171450" algn="just" eaLnBrk="1" hangingPunct="1">
              <a:buFont typeface="Arial" panose="020B0604020202020204" pitchFamily="34" charset="0"/>
              <a:buChar char="•"/>
              <a:defRPr/>
            </a:pPr>
            <a:endParaRPr lang="pl-PL" sz="800" b="0" dirty="0" smtClean="0">
              <a:solidFill>
                <a:srgbClr val="005023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5100" y="883221"/>
            <a:ext cx="8597900" cy="60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REALIZACJA PROJEKTU</a:t>
            </a:r>
            <a:endParaRPr lang="pl-PL" altLang="pl-PL" sz="2400" kern="0" dirty="0" smtClean="0"/>
          </a:p>
        </p:txBody>
      </p:sp>
      <p:pic>
        <p:nvPicPr>
          <p:cNvPr id="22530" name="Picture 2" descr="C:\Users\karol.legowski\Desktop\Wycieczka po obiektach MRN\01-16-09-13\2014-06-13-3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72539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7749" y="548679"/>
            <a:ext cx="8597900" cy="10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PRZYKŁADY REALIZACJI – ZBIORNIKI WODNE</a:t>
            </a:r>
            <a:endParaRPr lang="pl-PL" altLang="pl-PL" sz="2400" kern="0" dirty="0" smtClean="0"/>
          </a:p>
        </p:txBody>
      </p:sp>
      <p:pic>
        <p:nvPicPr>
          <p:cNvPr id="24578" name="Picture 2" descr="C:\Users\karol.legowski\Desktop\Wycieczka po obiektach MRN\2014-05-27-3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76464" cy="39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25" y="1932160"/>
            <a:ext cx="4229447" cy="394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673" y="883220"/>
            <a:ext cx="8597900" cy="52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EFEKTY REALIZACJI PROJEKTU</a:t>
            </a:r>
            <a:endParaRPr lang="pl-PL" altLang="pl-PL" sz="2400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268761"/>
            <a:ext cx="806051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pl-PL" altLang="pl-PL" sz="1800" b="0" kern="0" dirty="0" smtClean="0">
              <a:solidFill>
                <a:srgbClr val="00502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altLang="pl-PL" sz="1800" kern="0" dirty="0" smtClean="0">
                <a:solidFill>
                  <a:srgbClr val="005023"/>
                </a:solidFill>
              </a:rPr>
              <a:t>przywrócenie </a:t>
            </a:r>
            <a:r>
              <a:rPr lang="pl-PL" altLang="pl-PL" sz="1800" kern="0" dirty="0">
                <a:solidFill>
                  <a:srgbClr val="005023"/>
                </a:solidFill>
              </a:rPr>
              <a:t>właściwych stosunków wodnych na terenach zdegradowanych przez prace melioracyjne i drenarskie</a:t>
            </a:r>
            <a:r>
              <a:rPr lang="pl-PL" altLang="pl-PL" sz="1800" b="0" kern="0" dirty="0">
                <a:solidFill>
                  <a:srgbClr val="005023"/>
                </a:solidFill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pl-PL" altLang="pl-PL" sz="1800" kern="0" dirty="0" smtClean="0">
                <a:solidFill>
                  <a:srgbClr val="005023"/>
                </a:solidFill>
              </a:rPr>
              <a:t>odtworzenie </a:t>
            </a:r>
            <a:r>
              <a:rPr lang="pl-PL" altLang="pl-PL" sz="1800" kern="0" dirty="0">
                <a:solidFill>
                  <a:srgbClr val="005023"/>
                </a:solidFill>
              </a:rPr>
              <a:t>procesów torfotwórczych</a:t>
            </a:r>
            <a:r>
              <a:rPr lang="pl-PL" altLang="pl-PL" sz="1800" b="0" kern="0" dirty="0" smtClean="0">
                <a:solidFill>
                  <a:srgbClr val="005023"/>
                </a:solidFill>
              </a:rPr>
              <a:t>,</a:t>
            </a:r>
            <a:endParaRPr lang="pl-PL" altLang="pl-PL" sz="1800" b="0" kern="0" dirty="0">
              <a:solidFill>
                <a:srgbClr val="00502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altLang="pl-PL" sz="1800" kern="0" dirty="0" smtClean="0">
                <a:solidFill>
                  <a:srgbClr val="005023"/>
                </a:solidFill>
              </a:rPr>
              <a:t>rozwój </a:t>
            </a:r>
            <a:r>
              <a:rPr lang="pl-PL" altLang="pl-PL" sz="1800" kern="0" dirty="0">
                <a:solidFill>
                  <a:srgbClr val="005023"/>
                </a:solidFill>
              </a:rPr>
              <a:t>kompleksów </a:t>
            </a:r>
            <a:r>
              <a:rPr lang="pl-PL" altLang="pl-PL" sz="1800" kern="0" dirty="0" smtClean="0">
                <a:solidFill>
                  <a:srgbClr val="005023"/>
                </a:solidFill>
              </a:rPr>
              <a:t>wodno-błotnych </a:t>
            </a:r>
            <a:r>
              <a:rPr lang="pl-PL" altLang="pl-PL" sz="1800" kern="0" dirty="0">
                <a:solidFill>
                  <a:srgbClr val="005023"/>
                </a:solidFill>
              </a:rPr>
              <a:t>i </a:t>
            </a:r>
            <a:r>
              <a:rPr lang="pl-PL" altLang="pl-PL" sz="1800" kern="0" dirty="0" smtClean="0">
                <a:solidFill>
                  <a:srgbClr val="005023"/>
                </a:solidFill>
              </a:rPr>
              <a:t>wzrost </a:t>
            </a:r>
            <a:r>
              <a:rPr lang="pl-PL" altLang="pl-PL" sz="1800" kern="0" dirty="0">
                <a:solidFill>
                  <a:srgbClr val="005023"/>
                </a:solidFill>
              </a:rPr>
              <a:t>bioróżnorodności</a:t>
            </a:r>
            <a:r>
              <a:rPr lang="pl-PL" altLang="pl-PL" sz="1800" b="0" kern="0" dirty="0">
                <a:solidFill>
                  <a:srgbClr val="005023"/>
                </a:solidFill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pl-PL" altLang="pl-PL" sz="1800" kern="0" dirty="0" smtClean="0">
                <a:solidFill>
                  <a:srgbClr val="005023"/>
                </a:solidFill>
              </a:rPr>
              <a:t>poprawa </a:t>
            </a:r>
            <a:r>
              <a:rPr lang="pl-PL" altLang="pl-PL" sz="1800" kern="0" dirty="0">
                <a:solidFill>
                  <a:srgbClr val="005023"/>
                </a:solidFill>
              </a:rPr>
              <a:t>warunków siedliskowych i bytowania zwierząt wodnych</a:t>
            </a:r>
            <a:r>
              <a:rPr lang="pl-PL" altLang="pl-PL" sz="1800" b="0" kern="0" dirty="0" smtClean="0">
                <a:solidFill>
                  <a:srgbClr val="005023"/>
                </a:solidFill>
              </a:rPr>
              <a:t>,</a:t>
            </a:r>
            <a:endParaRPr lang="pl-PL" altLang="pl-PL" sz="1800" b="0" kern="0" dirty="0">
              <a:solidFill>
                <a:srgbClr val="00502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altLang="pl-PL" sz="1800" kern="0" dirty="0" smtClean="0">
                <a:solidFill>
                  <a:srgbClr val="005023"/>
                </a:solidFill>
              </a:rPr>
              <a:t>zahamowanie odpływu wody </a:t>
            </a:r>
          </a:p>
          <a:p>
            <a:pPr algn="just">
              <a:lnSpc>
                <a:spcPct val="150000"/>
              </a:lnSpc>
            </a:pPr>
            <a:r>
              <a:rPr lang="pl-PL" altLang="pl-PL" sz="1800" kern="0" dirty="0" smtClean="0">
                <a:solidFill>
                  <a:srgbClr val="005023"/>
                </a:solidFill>
              </a:rPr>
              <a:t>zwiększenie </a:t>
            </a:r>
            <a:r>
              <a:rPr lang="pl-PL" altLang="pl-PL" sz="1800" kern="0" dirty="0">
                <a:solidFill>
                  <a:srgbClr val="005023"/>
                </a:solidFill>
              </a:rPr>
              <a:t>walorów przyrodniczych i krajobrazowych nadleśnictwa</a:t>
            </a:r>
            <a:r>
              <a:rPr lang="pl-PL" altLang="pl-PL" sz="2000" b="0" kern="0" dirty="0">
                <a:solidFill>
                  <a:srgbClr val="005023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l-PL" altLang="pl-PL" sz="2000" b="0" kern="0" dirty="0">
              <a:solidFill>
                <a:srgbClr val="005023"/>
              </a:solidFill>
            </a:endParaRPr>
          </a:p>
          <a:p>
            <a:pPr marL="0" indent="0">
              <a:buFontTx/>
              <a:buNone/>
            </a:pPr>
            <a:r>
              <a:rPr lang="pl-PL" altLang="pl-PL" sz="2000" b="0" kern="0" dirty="0" smtClean="0">
                <a:solidFill>
                  <a:srgbClr val="FF0000"/>
                </a:solidFill>
              </a:rPr>
              <a:t>Dodać pasek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81075"/>
            <a:ext cx="8075613" cy="1295400"/>
          </a:xfrm>
          <a:noFill/>
        </p:spPr>
        <p:txBody>
          <a:bodyPr/>
          <a:lstStyle/>
          <a:p>
            <a:pPr algn="ctr" eaLnBrk="1" hangingPunct="1"/>
            <a:r>
              <a:rPr lang="pl-PL" altLang="pl-PL" sz="2400" smtClean="0"/>
              <a:t/>
            </a:r>
            <a:br>
              <a:rPr lang="pl-PL" altLang="pl-PL" sz="2400" smtClean="0"/>
            </a:br>
            <a:endParaRPr lang="pl-PL" altLang="pl-PL" sz="24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1556792"/>
            <a:ext cx="56166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r>
              <a:rPr lang="pl-PL" altLang="pl-PL" sz="1800" b="0" kern="0" dirty="0" smtClean="0">
                <a:solidFill>
                  <a:srgbClr val="005023"/>
                </a:solidFill>
              </a:rPr>
              <a:t>Od 2014 r. przy współpracy Katedry </a:t>
            </a:r>
            <a:r>
              <a:rPr lang="pl-PL" altLang="pl-PL" sz="1800" b="0" kern="0" dirty="0">
                <a:solidFill>
                  <a:srgbClr val="005023"/>
                </a:solidFill>
              </a:rPr>
              <a:t>Botaniki </a:t>
            </a:r>
            <a:r>
              <a:rPr lang="pl-PL" altLang="pl-PL" sz="1800" b="0" kern="0" dirty="0" smtClean="0">
                <a:solidFill>
                  <a:srgbClr val="005023"/>
                </a:solidFill>
              </a:rPr>
              <a:t/>
            </a:r>
            <a:br>
              <a:rPr lang="pl-PL" altLang="pl-PL" sz="1800" b="0" kern="0" dirty="0" smtClean="0">
                <a:solidFill>
                  <a:srgbClr val="005023"/>
                </a:solidFill>
              </a:rPr>
            </a:br>
            <a:r>
              <a:rPr lang="pl-PL" altLang="pl-PL" sz="1800" b="0" kern="0" dirty="0" smtClean="0">
                <a:solidFill>
                  <a:srgbClr val="005023"/>
                </a:solidFill>
              </a:rPr>
              <a:t>i </a:t>
            </a:r>
            <a:r>
              <a:rPr lang="pl-PL" altLang="pl-PL" sz="1800" b="0" kern="0" dirty="0">
                <a:solidFill>
                  <a:srgbClr val="005023"/>
                </a:solidFill>
              </a:rPr>
              <a:t>Ochrony Przyrody </a:t>
            </a:r>
            <a:r>
              <a:rPr lang="pl-PL" altLang="pl-PL" sz="1800" b="0" kern="0" dirty="0" smtClean="0">
                <a:solidFill>
                  <a:srgbClr val="005023"/>
                </a:solidFill>
              </a:rPr>
              <a:t>Uniwersytetu Warmińsko-Mazurskiego w Olsztynie prowadzimy monitoring ekologiczny,</a:t>
            </a:r>
            <a:r>
              <a:rPr lang="pl-PL" altLang="pl-PL" sz="1800" kern="0" dirty="0" smtClean="0">
                <a:solidFill>
                  <a:srgbClr val="005023"/>
                </a:solidFill>
              </a:rPr>
              <a:t> </a:t>
            </a:r>
            <a:r>
              <a:rPr lang="pl-PL" altLang="pl-PL" sz="1800" b="0" kern="0" dirty="0" smtClean="0">
                <a:solidFill>
                  <a:srgbClr val="005023"/>
                </a:solidFill>
              </a:rPr>
              <a:t>którego celem jest: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pl-PL" altLang="pl-PL" sz="1800" b="0" kern="0" dirty="0" smtClean="0">
              <a:solidFill>
                <a:srgbClr val="005023"/>
              </a:solidFill>
            </a:endParaRPr>
          </a:p>
          <a:p>
            <a:pPr marL="265113" indent="-265113" algn="just">
              <a:spcBef>
                <a:spcPts val="0"/>
              </a:spcBef>
            </a:pPr>
            <a:r>
              <a:rPr lang="pl-PL" altLang="pl-PL" sz="1800" kern="0" dirty="0" smtClean="0">
                <a:solidFill>
                  <a:srgbClr val="005023"/>
                </a:solidFill>
              </a:rPr>
              <a:t>sporządzenie </a:t>
            </a:r>
            <a:r>
              <a:rPr lang="pl-PL" altLang="pl-PL" sz="1800" kern="0" dirty="0">
                <a:solidFill>
                  <a:srgbClr val="005023"/>
                </a:solidFill>
              </a:rPr>
              <a:t>oceny efektów </a:t>
            </a:r>
            <a:r>
              <a:rPr lang="pl-PL" altLang="pl-PL" sz="1800" kern="0" dirty="0" smtClean="0">
                <a:solidFill>
                  <a:srgbClr val="005023"/>
                </a:solidFill>
              </a:rPr>
              <a:t>przedsięwzięcia,</a:t>
            </a:r>
          </a:p>
          <a:p>
            <a:pPr marL="265113" indent="-265113" algn="just">
              <a:spcBef>
                <a:spcPts val="0"/>
              </a:spcBef>
            </a:pPr>
            <a:endParaRPr lang="pl-PL" altLang="pl-PL" sz="800" kern="0" dirty="0" smtClean="0">
              <a:solidFill>
                <a:srgbClr val="005023"/>
              </a:solidFill>
            </a:endParaRPr>
          </a:p>
          <a:p>
            <a:pPr marL="265113" indent="-265113" algn="just">
              <a:spcBef>
                <a:spcPts val="0"/>
              </a:spcBef>
            </a:pPr>
            <a:r>
              <a:rPr lang="pl-PL" altLang="pl-PL" sz="1800" kern="0" dirty="0" smtClean="0">
                <a:solidFill>
                  <a:srgbClr val="005023"/>
                </a:solidFill>
              </a:rPr>
              <a:t>analiza </a:t>
            </a:r>
            <a:r>
              <a:rPr lang="pl-PL" altLang="pl-PL" sz="1800" kern="0" dirty="0">
                <a:solidFill>
                  <a:srgbClr val="005023"/>
                </a:solidFill>
              </a:rPr>
              <a:t>kierunku zmian zachodzących </a:t>
            </a:r>
            <a:r>
              <a:rPr lang="pl-PL" altLang="pl-PL" sz="1800" kern="0" dirty="0" smtClean="0">
                <a:solidFill>
                  <a:srgbClr val="005023"/>
                </a:solidFill>
              </a:rPr>
              <a:t/>
            </a:r>
            <a:br>
              <a:rPr lang="pl-PL" altLang="pl-PL" sz="1800" kern="0" dirty="0" smtClean="0">
                <a:solidFill>
                  <a:srgbClr val="005023"/>
                </a:solidFill>
              </a:rPr>
            </a:br>
            <a:r>
              <a:rPr lang="pl-PL" altLang="pl-PL" sz="1800" kern="0" dirty="0" smtClean="0">
                <a:solidFill>
                  <a:srgbClr val="005023"/>
                </a:solidFill>
              </a:rPr>
              <a:t>w </a:t>
            </a:r>
            <a:r>
              <a:rPr lang="pl-PL" altLang="pl-PL" sz="1800" kern="0" dirty="0">
                <a:solidFill>
                  <a:srgbClr val="005023"/>
                </a:solidFill>
              </a:rPr>
              <a:t>ekosystemie pod wpływem zrealizowanych obiektów hydrotechnicznych, </a:t>
            </a:r>
            <a:endParaRPr lang="pl-PL" altLang="pl-PL" sz="1800" kern="0" dirty="0" smtClean="0">
              <a:solidFill>
                <a:srgbClr val="005023"/>
              </a:solidFill>
            </a:endParaRPr>
          </a:p>
          <a:p>
            <a:pPr marL="265113" indent="-265113" algn="just">
              <a:spcBef>
                <a:spcPts val="0"/>
              </a:spcBef>
            </a:pPr>
            <a:endParaRPr lang="pl-PL" altLang="pl-PL" sz="800" kern="0" dirty="0" smtClean="0">
              <a:solidFill>
                <a:srgbClr val="005023"/>
              </a:solidFill>
            </a:endParaRPr>
          </a:p>
          <a:p>
            <a:pPr marL="265113" indent="-265113" algn="just">
              <a:spcBef>
                <a:spcPts val="0"/>
              </a:spcBef>
            </a:pPr>
            <a:r>
              <a:rPr lang="pl-PL" altLang="pl-PL" sz="1800" kern="0" dirty="0" smtClean="0">
                <a:solidFill>
                  <a:srgbClr val="005023"/>
                </a:solidFill>
              </a:rPr>
              <a:t>określenie </a:t>
            </a:r>
            <a:r>
              <a:rPr lang="pl-PL" altLang="pl-PL" sz="1800" kern="0" dirty="0">
                <a:solidFill>
                  <a:srgbClr val="005023"/>
                </a:solidFill>
              </a:rPr>
              <a:t>możliwych zagrożeń i działań zmierzających do zachowania celu inwestycji oraz priorytetowych celów związanych </a:t>
            </a:r>
            <a:r>
              <a:rPr lang="pl-PL" altLang="pl-PL" sz="1800" kern="0" dirty="0" smtClean="0">
                <a:solidFill>
                  <a:srgbClr val="005023"/>
                </a:solidFill>
              </a:rPr>
              <a:t/>
            </a:r>
            <a:br>
              <a:rPr lang="pl-PL" altLang="pl-PL" sz="1800" kern="0" dirty="0" smtClean="0">
                <a:solidFill>
                  <a:srgbClr val="005023"/>
                </a:solidFill>
              </a:rPr>
            </a:br>
            <a:r>
              <a:rPr lang="pl-PL" altLang="pl-PL" sz="1800" kern="0" dirty="0" smtClean="0">
                <a:solidFill>
                  <a:srgbClr val="005023"/>
                </a:solidFill>
              </a:rPr>
              <a:t>z </a:t>
            </a:r>
            <a:r>
              <a:rPr lang="pl-PL" altLang="pl-PL" sz="1800" kern="0" dirty="0">
                <a:solidFill>
                  <a:srgbClr val="005023"/>
                </a:solidFill>
              </a:rPr>
              <a:t>gospodarką leśna i ochrony </a:t>
            </a:r>
            <a:r>
              <a:rPr lang="pl-PL" altLang="pl-PL" sz="1800" kern="0" dirty="0" smtClean="0">
                <a:solidFill>
                  <a:srgbClr val="005023"/>
                </a:solidFill>
              </a:rPr>
              <a:t>przyrody. </a:t>
            </a:r>
          </a:p>
          <a:p>
            <a:pPr marL="0" indent="0">
              <a:buFontTx/>
              <a:buNone/>
            </a:pPr>
            <a:endParaRPr lang="pl-PL" altLang="pl-PL" sz="2000" b="0" kern="0" dirty="0" smtClean="0">
              <a:solidFill>
                <a:srgbClr val="005023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673" y="883220"/>
            <a:ext cx="8597900" cy="52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MONITORING EKOLOGICZNY MAŁEJ RETENCJI</a:t>
            </a:r>
            <a:endParaRPr lang="pl-PL" altLang="pl-PL" sz="2400" kern="0" dirty="0" smtClean="0"/>
          </a:p>
        </p:txBody>
      </p:sp>
      <p:grpSp>
        <p:nvGrpSpPr>
          <p:cNvPr id="2" name="Grupa 1"/>
          <p:cNvGrpSpPr/>
          <p:nvPr/>
        </p:nvGrpSpPr>
        <p:grpSpPr>
          <a:xfrm>
            <a:off x="6444208" y="1366083"/>
            <a:ext cx="2268150" cy="4509333"/>
            <a:chOff x="6444208" y="1366083"/>
            <a:chExt cx="2268150" cy="4509333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616637"/>
              <a:ext cx="2268150" cy="325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366083"/>
              <a:ext cx="2268150" cy="100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379951"/>
              <a:ext cx="2268150" cy="40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sz="2800" kern="0" dirty="0" smtClean="0"/>
              <a:t>NADLEŚNICTWO MASKULIŃSKIE</a:t>
            </a:r>
            <a:endParaRPr lang="pl-PL" sz="2800" kern="0" dirty="0">
              <a:solidFill>
                <a:srgbClr val="FF0000"/>
              </a:solidFill>
            </a:endParaRPr>
          </a:p>
        </p:txBody>
      </p:sp>
      <p:pic>
        <p:nvPicPr>
          <p:cNvPr id="4" name="Picture 2" descr="mapa nadleśnict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7" y="1479132"/>
            <a:ext cx="4517734" cy="445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ymbol zastępczy zawartości 8" descr="NA_STRONE2013po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420888"/>
            <a:ext cx="2808312" cy="3490132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 rot="2193287" flipH="1" flipV="1">
            <a:off x="3875063" y="3057500"/>
            <a:ext cx="2909307" cy="217578"/>
          </a:xfrm>
          <a:prstGeom prst="leftArrow">
            <a:avLst>
              <a:gd name="adj1" fmla="val 20435"/>
              <a:gd name="adj2" fmla="val 132527"/>
            </a:avLst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5023"/>
              </a:buCl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pl-PL" alt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57338"/>
            <a:ext cx="8075613" cy="1295400"/>
          </a:xfrm>
          <a:noFill/>
        </p:spPr>
        <p:txBody>
          <a:bodyPr/>
          <a:lstStyle/>
          <a:p>
            <a:pPr algn="ctr" eaLnBrk="1" hangingPunct="1"/>
            <a:r>
              <a:rPr lang="pl-PL" altLang="pl-PL" sz="2400" smtClean="0"/>
              <a:t/>
            </a:r>
            <a:br>
              <a:rPr lang="pl-PL" altLang="pl-PL" sz="2400" smtClean="0"/>
            </a:br>
            <a:endParaRPr lang="pl-PL" altLang="pl-PL" sz="2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484784"/>
            <a:ext cx="8208912" cy="4464496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l-PL" altLang="pl-PL" sz="1800" dirty="0" smtClean="0">
                <a:solidFill>
                  <a:srgbClr val="005023"/>
                </a:solidFill>
              </a:rPr>
              <a:t>Realizacja projektu w zakresie małej retencji na terenie lasów jest zadaniem trudnym, złożonym i wymagającym skoordynowanych działań oraz kontroli na wielu płaszczyznach:</a:t>
            </a:r>
          </a:p>
          <a:p>
            <a:pPr algn="just"/>
            <a:r>
              <a:rPr lang="pl-PL" altLang="pl-PL" sz="1800" b="1" dirty="0" smtClean="0">
                <a:solidFill>
                  <a:srgbClr val="005023"/>
                </a:solidFill>
              </a:rPr>
              <a:t>przyrodniczej</a:t>
            </a:r>
            <a:r>
              <a:rPr lang="pl-PL" altLang="pl-PL" sz="1800" dirty="0" smtClean="0">
                <a:solidFill>
                  <a:srgbClr val="005023"/>
                </a:solidFill>
              </a:rPr>
              <a:t> - analiza </a:t>
            </a:r>
            <a:r>
              <a:rPr lang="pl-PL" altLang="pl-PL" sz="1800" dirty="0">
                <a:solidFill>
                  <a:srgbClr val="005023"/>
                </a:solidFill>
              </a:rPr>
              <a:t>środowiskowa otoczenia </a:t>
            </a:r>
            <a:r>
              <a:rPr lang="pl-PL" altLang="pl-PL" sz="1800" dirty="0" smtClean="0">
                <a:solidFill>
                  <a:srgbClr val="005023"/>
                </a:solidFill>
              </a:rPr>
              <a:t>i wpływu obiektów, szczególnie w kontekście występowania form ochrony przyrody;</a:t>
            </a:r>
            <a:endParaRPr lang="pl-PL" altLang="pl-PL" sz="1800" dirty="0">
              <a:solidFill>
                <a:srgbClr val="005023"/>
              </a:solidFill>
            </a:endParaRPr>
          </a:p>
          <a:p>
            <a:pPr algn="just"/>
            <a:r>
              <a:rPr lang="pl-PL" altLang="pl-PL" sz="1800" b="1" dirty="0" smtClean="0">
                <a:solidFill>
                  <a:srgbClr val="005023"/>
                </a:solidFill>
              </a:rPr>
              <a:t>prawno-administracyjnej </a:t>
            </a:r>
            <a:r>
              <a:rPr lang="pl-PL" altLang="pl-PL" sz="1800" dirty="0" smtClean="0">
                <a:solidFill>
                  <a:srgbClr val="005023"/>
                </a:solidFill>
              </a:rPr>
              <a:t>- zgodność z </a:t>
            </a:r>
            <a:r>
              <a:rPr lang="pl-PL" altLang="pl-PL" sz="1800" dirty="0">
                <a:solidFill>
                  <a:srgbClr val="005023"/>
                </a:solidFill>
              </a:rPr>
              <a:t>przepisami procedur uzyskiwania niezbędnych </a:t>
            </a:r>
            <a:r>
              <a:rPr lang="pl-PL" altLang="pl-PL" sz="1800" dirty="0" smtClean="0">
                <a:solidFill>
                  <a:srgbClr val="005023"/>
                </a:solidFill>
              </a:rPr>
              <a:t>zezwoleń </a:t>
            </a:r>
            <a:r>
              <a:rPr lang="pl-PL" altLang="pl-PL" sz="1800" dirty="0">
                <a:solidFill>
                  <a:srgbClr val="005023"/>
                </a:solidFill>
              </a:rPr>
              <a:t>oraz</a:t>
            </a:r>
            <a:r>
              <a:rPr lang="pl-PL" altLang="pl-PL" sz="1800" dirty="0" smtClean="0">
                <a:solidFill>
                  <a:srgbClr val="005023"/>
                </a:solidFill>
              </a:rPr>
              <a:t> udzielenia zamówień;</a:t>
            </a:r>
          </a:p>
          <a:p>
            <a:pPr algn="just"/>
            <a:r>
              <a:rPr lang="pl-PL" altLang="pl-PL" sz="1800" b="1" dirty="0" smtClean="0">
                <a:solidFill>
                  <a:srgbClr val="005023"/>
                </a:solidFill>
              </a:rPr>
              <a:t>wykonawczej</a:t>
            </a:r>
            <a:r>
              <a:rPr lang="pl-PL" altLang="pl-PL" sz="1800" dirty="0" smtClean="0">
                <a:solidFill>
                  <a:srgbClr val="005023"/>
                </a:solidFill>
              </a:rPr>
              <a:t> - nadzór inwestorski nad procesem budowlanym, harmonogram prac uwzględniający charakterystyki hydrograficzne terenu (poziomy wód) oraz obecność gatunków chronionych;</a:t>
            </a:r>
          </a:p>
          <a:p>
            <a:pPr algn="just"/>
            <a:r>
              <a:rPr lang="pl-PL" altLang="pl-PL" sz="1800" b="1" dirty="0" smtClean="0">
                <a:solidFill>
                  <a:srgbClr val="005023"/>
                </a:solidFill>
              </a:rPr>
              <a:t>finansowej</a:t>
            </a:r>
            <a:r>
              <a:rPr lang="pl-PL" altLang="pl-PL" sz="1800" dirty="0" smtClean="0">
                <a:solidFill>
                  <a:srgbClr val="005023"/>
                </a:solidFill>
              </a:rPr>
              <a:t> - kompletność i spójność dokumentacji niezbędnej do uzyskania dofinansowania.</a:t>
            </a:r>
          </a:p>
          <a:p>
            <a:pPr marL="0" indent="0">
              <a:buFontTx/>
              <a:buNone/>
            </a:pPr>
            <a:endParaRPr lang="pl-PL" altLang="pl-PL" sz="2000" dirty="0" smtClean="0">
              <a:solidFill>
                <a:srgbClr val="005023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836712"/>
            <a:ext cx="8467725" cy="559718"/>
          </a:xfrm>
          <a:noFill/>
        </p:spPr>
        <p:txBody>
          <a:bodyPr/>
          <a:lstStyle/>
          <a:p>
            <a:pPr algn="ctr" eaLnBrk="1" hangingPunct="1"/>
            <a:r>
              <a:rPr lang="pl-PL" altLang="pl-PL" sz="2800" dirty="0" smtClean="0"/>
              <a:t>PODSUMOWANIE</a:t>
            </a:r>
            <a:endParaRPr lang="pl-PL" altLang="pl-PL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323528" y="1484784"/>
            <a:ext cx="41764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1" hangingPunct="1">
              <a:lnSpc>
                <a:spcPct val="110000"/>
              </a:lnSpc>
            </a:pPr>
            <a:r>
              <a:rPr lang="pl-PL" altLang="pl-PL" sz="2800" b="0" dirty="0"/>
              <a:t>Dziękuję za </a:t>
            </a:r>
            <a:r>
              <a:rPr lang="pl-PL" altLang="pl-PL" sz="2800" b="0" dirty="0" smtClean="0"/>
              <a:t>uwagę</a:t>
            </a:r>
            <a:endParaRPr lang="pl-PL" altLang="pl-PL" sz="2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7891" name="pole tekstowe 15"/>
          <p:cNvSpPr txBox="1">
            <a:spLocks noChangeArrowheads="1"/>
          </p:cNvSpPr>
          <p:nvPr/>
        </p:nvSpPr>
        <p:spPr bwMode="auto">
          <a:xfrm>
            <a:off x="468312" y="5516563"/>
            <a:ext cx="4175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600" dirty="0" smtClean="0"/>
              <a:t>www.maskulinskie.bialystok.lasy.gov.pl</a:t>
            </a:r>
            <a:endParaRPr lang="pl-PL" altLang="pl-PL" sz="16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899551" y="3933056"/>
            <a:ext cx="2881313" cy="2304256"/>
          </a:xfrm>
          <a:prstGeom prst="rect">
            <a:avLst/>
          </a:prstGeom>
          <a:solidFill>
            <a:srgbClr val="005023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lr>
                <a:srgbClr val="00502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1200" b="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200" b="0" dirty="0" smtClean="0">
                <a:solidFill>
                  <a:schemeClr val="bg1"/>
                </a:solidFill>
              </a:rPr>
              <a:t>Nadleśnictwo </a:t>
            </a:r>
            <a:r>
              <a:rPr lang="pl-PL" altLang="pl-PL" sz="1200" b="0" dirty="0" err="1" smtClean="0">
                <a:solidFill>
                  <a:schemeClr val="bg1"/>
                </a:solidFill>
              </a:rPr>
              <a:t>Maskulińskie</a:t>
            </a:r>
            <a:endParaRPr lang="pl-PL" altLang="pl-PL" sz="1200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200" b="0" dirty="0" smtClean="0">
                <a:solidFill>
                  <a:schemeClr val="bg1"/>
                </a:solidFill>
              </a:rPr>
              <a:t>ul</a:t>
            </a:r>
            <a:r>
              <a:rPr lang="pl-PL" altLang="pl-PL" sz="1200" b="0" dirty="0">
                <a:solidFill>
                  <a:schemeClr val="bg1"/>
                </a:solidFill>
              </a:rPr>
              <a:t>. </a:t>
            </a:r>
            <a:r>
              <a:rPr lang="pl-PL" altLang="pl-PL" sz="1200" b="0" dirty="0" smtClean="0">
                <a:solidFill>
                  <a:schemeClr val="bg1"/>
                </a:solidFill>
              </a:rPr>
              <a:t>Rybacka 1</a:t>
            </a:r>
            <a:r>
              <a:rPr lang="pl-PL" altLang="pl-PL" sz="1200" b="0" dirty="0">
                <a:solidFill>
                  <a:schemeClr val="bg1"/>
                </a:solidFill>
              </a:rPr>
              <a:t/>
            </a:r>
            <a:br>
              <a:rPr lang="pl-PL" altLang="pl-PL" sz="1200" b="0" dirty="0">
                <a:solidFill>
                  <a:schemeClr val="bg1"/>
                </a:solidFill>
              </a:rPr>
            </a:br>
            <a:r>
              <a:rPr lang="pl-PL" altLang="pl-PL" sz="1200" b="0" dirty="0" smtClean="0">
                <a:solidFill>
                  <a:schemeClr val="bg1"/>
                </a:solidFill>
              </a:rPr>
              <a:t>12-220 </a:t>
            </a:r>
            <a:r>
              <a:rPr lang="pl-PL" altLang="pl-PL" sz="1200" b="0" dirty="0" err="1" smtClean="0">
                <a:solidFill>
                  <a:schemeClr val="bg1"/>
                </a:solidFill>
              </a:rPr>
              <a:t>Ruciane-Nida</a:t>
            </a:r>
            <a:r>
              <a:rPr lang="pl-PL" altLang="pl-PL" sz="1200" b="0" dirty="0" smtClean="0">
                <a:solidFill>
                  <a:schemeClr val="bg1"/>
                </a:solidFill>
              </a:rPr>
              <a:t> </a:t>
            </a:r>
            <a:r>
              <a:rPr lang="pl-PL" altLang="pl-PL" sz="1200" b="0" dirty="0">
                <a:solidFill>
                  <a:schemeClr val="bg1"/>
                </a:solidFill>
              </a:rPr>
              <a:t/>
            </a:r>
            <a:br>
              <a:rPr lang="pl-PL" altLang="pl-PL" sz="1200" b="0" dirty="0">
                <a:solidFill>
                  <a:schemeClr val="bg1"/>
                </a:solidFill>
              </a:rPr>
            </a:br>
            <a:r>
              <a:rPr lang="pl-PL" altLang="pl-PL" sz="1200" b="0" dirty="0" smtClean="0">
                <a:solidFill>
                  <a:schemeClr val="bg1"/>
                </a:solidFill>
              </a:rPr>
              <a:t>maskulinskie@bialystok.lasy.gov.pl</a:t>
            </a:r>
            <a:r>
              <a:rPr lang="pl-PL" altLang="pl-PL" sz="1200" b="0" dirty="0">
                <a:solidFill>
                  <a:schemeClr val="bg1"/>
                </a:solidFill>
              </a:rPr>
              <a:t/>
            </a:r>
            <a:br>
              <a:rPr lang="pl-PL" altLang="pl-PL" sz="1200" b="0" dirty="0">
                <a:solidFill>
                  <a:schemeClr val="bg1"/>
                </a:solidFill>
              </a:rPr>
            </a:br>
            <a:r>
              <a:rPr lang="pl-PL" altLang="pl-PL" sz="1200" b="0" dirty="0">
                <a:solidFill>
                  <a:schemeClr val="bg1"/>
                </a:solidFill>
              </a:rPr>
              <a:t>tel. +48 </a:t>
            </a:r>
            <a:r>
              <a:rPr lang="pl-PL" altLang="pl-PL" sz="1200" b="0" dirty="0" smtClean="0">
                <a:solidFill>
                  <a:schemeClr val="bg1"/>
                </a:solidFill>
              </a:rPr>
              <a:t>(87) 424 16 00, </a:t>
            </a:r>
            <a:r>
              <a:rPr lang="pl-PL" altLang="pl-PL" sz="1200" b="0" dirty="0">
                <a:solidFill>
                  <a:schemeClr val="bg1"/>
                </a:solidFill>
              </a:rPr>
              <a:t/>
            </a:r>
            <a:br>
              <a:rPr lang="pl-PL" altLang="pl-PL" sz="1200" b="0" dirty="0">
                <a:solidFill>
                  <a:schemeClr val="bg1"/>
                </a:solidFill>
              </a:rPr>
            </a:br>
            <a:r>
              <a:rPr lang="pl-PL" altLang="pl-PL" sz="1200" b="0" dirty="0">
                <a:solidFill>
                  <a:schemeClr val="bg1"/>
                </a:solidFill>
              </a:rPr>
              <a:t>fax +48 (87) 424 16 </a:t>
            </a:r>
            <a:r>
              <a:rPr lang="pl-PL" altLang="pl-PL" sz="1200" b="0" dirty="0" smtClean="0">
                <a:solidFill>
                  <a:schemeClr val="bg1"/>
                </a:solidFill>
              </a:rPr>
              <a:t>19</a:t>
            </a:r>
            <a:endParaRPr lang="pl-PL" altLang="pl-PL" sz="1200" b="0" dirty="0">
              <a:solidFill>
                <a:schemeClr val="bg1"/>
              </a:solidFill>
            </a:endParaRPr>
          </a:p>
        </p:txBody>
      </p:sp>
      <p:pic>
        <p:nvPicPr>
          <p:cNvPr id="11" name="Obraz 10" descr="autor_Paweł Fabiański maly.jpg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08" y="2276872"/>
            <a:ext cx="4535488" cy="3025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4048" y="2852936"/>
            <a:ext cx="3528392" cy="14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5023"/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10000"/>
              </a:lnSpc>
            </a:pPr>
            <a:endParaRPr lang="pl-PL" altLang="pl-PL" sz="2800" b="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"/>
          <p:cNvSpPr>
            <a:spLocks noChangeArrowheads="1"/>
          </p:cNvSpPr>
          <p:nvPr/>
        </p:nvSpPr>
        <p:spPr bwMode="auto">
          <a:xfrm>
            <a:off x="524160" y="1556792"/>
            <a:ext cx="8277287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altLang="pl-PL" sz="2000" b="0" dirty="0" smtClean="0">
                <a:solidFill>
                  <a:srgbClr val="005023"/>
                </a:solidFill>
              </a:rPr>
              <a:t>Zatrzymywanie </a:t>
            </a:r>
            <a:r>
              <a:rPr lang="pl-PL" altLang="pl-PL" sz="2000" b="0" dirty="0">
                <a:solidFill>
                  <a:srgbClr val="005023"/>
                </a:solidFill>
              </a:rPr>
              <a:t>i gromadzenie wody w okresie jej niskich </a:t>
            </a:r>
            <a:r>
              <a:rPr lang="pl-PL" altLang="pl-PL" sz="2000" b="0" dirty="0" smtClean="0">
                <a:solidFill>
                  <a:srgbClr val="005023"/>
                </a:solidFill>
              </a:rPr>
              <a:t/>
            </a:r>
            <a:br>
              <a:rPr lang="pl-PL" altLang="pl-PL" sz="2000" b="0" dirty="0" smtClean="0">
                <a:solidFill>
                  <a:srgbClr val="005023"/>
                </a:solidFill>
              </a:rPr>
            </a:br>
            <a:r>
              <a:rPr lang="pl-PL" altLang="pl-PL" sz="2000" b="0" dirty="0" smtClean="0">
                <a:solidFill>
                  <a:srgbClr val="005023"/>
                </a:solidFill>
              </a:rPr>
              <a:t>stanów </a:t>
            </a:r>
            <a:r>
              <a:rPr lang="pl-PL" altLang="pl-PL" sz="2000" b="0" dirty="0">
                <a:solidFill>
                  <a:srgbClr val="005023"/>
                </a:solidFill>
              </a:rPr>
              <a:t>na terenach leśnych w:  </a:t>
            </a:r>
          </a:p>
          <a:p>
            <a:pPr algn="just">
              <a:lnSpc>
                <a:spcPct val="150000"/>
              </a:lnSpc>
              <a:tabLst>
                <a:tab pos="180975" algn="l"/>
              </a:tabLst>
            </a:pPr>
            <a:r>
              <a:rPr lang="pl-PL" altLang="pl-PL" sz="1800" b="0" dirty="0">
                <a:solidFill>
                  <a:srgbClr val="005023"/>
                </a:solidFill>
              </a:rPr>
              <a:t>•	</a:t>
            </a:r>
            <a:r>
              <a:rPr lang="pl-PL" altLang="pl-PL" sz="1800" dirty="0">
                <a:solidFill>
                  <a:srgbClr val="005023"/>
                </a:solidFill>
              </a:rPr>
              <a:t>korytach istniejących rowów melioracyjnych</a:t>
            </a:r>
            <a:r>
              <a:rPr lang="pl-PL" altLang="pl-PL" sz="1800" b="0" dirty="0">
                <a:solidFill>
                  <a:srgbClr val="005023"/>
                </a:solidFill>
              </a:rPr>
              <a:t>,</a:t>
            </a:r>
          </a:p>
          <a:p>
            <a:pPr marL="180975" indent="-180975" algn="just">
              <a:lnSpc>
                <a:spcPct val="150000"/>
              </a:lnSpc>
              <a:tabLst>
                <a:tab pos="180975" algn="l"/>
              </a:tabLst>
            </a:pPr>
            <a:r>
              <a:rPr lang="pl-PL" altLang="pl-PL" sz="1800" b="0" dirty="0">
                <a:solidFill>
                  <a:srgbClr val="005023"/>
                </a:solidFill>
              </a:rPr>
              <a:t>•	</a:t>
            </a:r>
            <a:r>
              <a:rPr lang="pl-PL" altLang="pl-PL" sz="1800" dirty="0">
                <a:solidFill>
                  <a:srgbClr val="005023"/>
                </a:solidFill>
              </a:rPr>
              <a:t>zbiornikach wodnych na łąkach i śródleśnych polanach</a:t>
            </a:r>
            <a:r>
              <a:rPr lang="pl-PL" altLang="pl-PL" sz="1800" b="0" dirty="0">
                <a:solidFill>
                  <a:srgbClr val="005023"/>
                </a:solidFill>
              </a:rPr>
              <a:t>.</a:t>
            </a:r>
          </a:p>
          <a:p>
            <a:pPr algn="just">
              <a:lnSpc>
                <a:spcPct val="150000"/>
              </a:lnSpc>
              <a:tabLst>
                <a:tab pos="180975" algn="l"/>
              </a:tabLst>
            </a:pPr>
            <a:r>
              <a:rPr lang="pl-PL" altLang="pl-PL" sz="1800" b="0" dirty="0">
                <a:solidFill>
                  <a:srgbClr val="005023"/>
                </a:solidFill>
              </a:rPr>
              <a:t>•	</a:t>
            </a:r>
            <a:r>
              <a:rPr lang="pl-PL" altLang="pl-PL" sz="1800" dirty="0">
                <a:solidFill>
                  <a:srgbClr val="005023"/>
                </a:solidFill>
              </a:rPr>
              <a:t>ciekach </a:t>
            </a:r>
            <a:r>
              <a:rPr lang="pl-PL" altLang="pl-PL" sz="1800" dirty="0" smtClean="0">
                <a:solidFill>
                  <a:srgbClr val="005023"/>
                </a:solidFill>
              </a:rPr>
              <a:t>podstawowych łączących </a:t>
            </a:r>
            <a:r>
              <a:rPr lang="pl-PL" altLang="pl-PL" sz="1800" dirty="0">
                <a:solidFill>
                  <a:srgbClr val="005023"/>
                </a:solidFill>
              </a:rPr>
              <a:t>systemy jezior</a:t>
            </a:r>
            <a:r>
              <a:rPr lang="pl-PL" altLang="pl-PL" sz="1800" b="0" dirty="0" smtClean="0">
                <a:solidFill>
                  <a:srgbClr val="005023"/>
                </a:solidFill>
              </a:rPr>
              <a:t>.</a:t>
            </a:r>
            <a:endParaRPr lang="pl-PL" altLang="pl-PL" sz="1800" b="0" dirty="0">
              <a:solidFill>
                <a:srgbClr val="005023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100" y="883220"/>
            <a:ext cx="8597900" cy="53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GENEZA PROJEKTU</a:t>
            </a:r>
            <a:endParaRPr lang="pl-PL" altLang="pl-PL" sz="2400" kern="0" dirty="0" smtClean="0"/>
          </a:p>
        </p:txBody>
      </p:sp>
      <p:pic>
        <p:nvPicPr>
          <p:cNvPr id="2050" name="Picture 2" descr="C:\Users\karol.legowski\Desktop\Wycieczka po obiektach MRN\01-16-28-01\2014-05-27-3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830718" cy="21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rol.legowski\Desktop\Wycieczka po obiektach MRN\2014-06-13-3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16" y="3808450"/>
            <a:ext cx="2834344" cy="212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rol.legowski\Documents\MRN Mała Retencja Nizinna\MRN Kontrole i Przeglądy\2014-05 Słupki\Zdjęcia\2014-05-27 Krzyże Turośl\01-16-39-01\2014-05-27-3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834342" cy="21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883221"/>
            <a:ext cx="8597900" cy="529556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2800" dirty="0" smtClean="0"/>
              <a:t>GENEZA PROJEKTU</a:t>
            </a:r>
            <a:endParaRPr lang="pl-PL" altLang="pl-PL" sz="2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47813" y="2492375"/>
            <a:ext cx="5256212" cy="3130550"/>
          </a:xfrm>
        </p:spPr>
        <p:txBody>
          <a:bodyPr/>
          <a:lstStyle/>
          <a:p>
            <a:pPr marL="0" indent="0">
              <a:buFontTx/>
              <a:buNone/>
            </a:pPr>
            <a:endParaRPr lang="pl-PL" altLang="pl-PL" sz="2000" smtClean="0">
              <a:solidFill>
                <a:srgbClr val="005023"/>
              </a:solidFill>
              <a:cs typeface="Arial" pitchFamily="34" charset="0"/>
            </a:endParaRPr>
          </a:p>
          <a:p>
            <a:pPr marL="0" indent="0">
              <a:buFontTx/>
              <a:buNone/>
            </a:pPr>
            <a:endParaRPr lang="pl-PL" altLang="pl-PL" sz="2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l-PL" altLang="pl-PL" sz="2000" smtClean="0"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altLang="pl-PL" sz="2000" smtClean="0">
              <a:cs typeface="Arial" pitchFamily="34" charset="0"/>
            </a:endParaRPr>
          </a:p>
          <a:p>
            <a:pPr marL="0" indent="0">
              <a:buFontTx/>
              <a:buNone/>
            </a:pPr>
            <a:endParaRPr lang="pl-PL" altLang="pl-PL" sz="2200" smtClean="0"/>
          </a:p>
        </p:txBody>
      </p:sp>
      <p:sp>
        <p:nvSpPr>
          <p:cNvPr id="15365" name="Prostokąt 1"/>
          <p:cNvSpPr>
            <a:spLocks noChangeArrowheads="1"/>
          </p:cNvSpPr>
          <p:nvPr/>
        </p:nvSpPr>
        <p:spPr bwMode="auto">
          <a:xfrm>
            <a:off x="462157" y="1988840"/>
            <a:ext cx="555000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altLang="pl-PL" sz="1800" b="0" dirty="0" smtClean="0">
                <a:solidFill>
                  <a:srgbClr val="005023"/>
                </a:solidFill>
              </a:rPr>
              <a:t>zwiększenie </a:t>
            </a:r>
            <a:r>
              <a:rPr lang="pl-PL" altLang="pl-PL" sz="1800" b="0" dirty="0">
                <a:solidFill>
                  <a:srgbClr val="005023"/>
                </a:solidFill>
              </a:rPr>
              <a:t>zasobów wodnych </a:t>
            </a:r>
            <a:endParaRPr lang="pl-PL" altLang="pl-PL" sz="1800" b="0" dirty="0" smtClean="0">
              <a:solidFill>
                <a:srgbClr val="005023"/>
              </a:solidFill>
            </a:endParaRPr>
          </a:p>
          <a:p>
            <a:pPr algn="just"/>
            <a:r>
              <a:rPr lang="pl-PL" altLang="pl-PL" sz="1800" b="0" dirty="0" smtClean="0">
                <a:solidFill>
                  <a:srgbClr val="005023"/>
                </a:solidFill>
              </a:rPr>
              <a:t>przywrócenie </a:t>
            </a:r>
            <a:r>
              <a:rPr lang="pl-PL" altLang="pl-PL" sz="1800" b="0" dirty="0">
                <a:solidFill>
                  <a:srgbClr val="005023"/>
                </a:solidFill>
              </a:rPr>
              <a:t>właściwych stosunków wodnych na terenach </a:t>
            </a:r>
            <a:r>
              <a:rPr lang="pl-PL" altLang="pl-PL" sz="1800" b="0" dirty="0" smtClean="0">
                <a:solidFill>
                  <a:srgbClr val="005023"/>
                </a:solidFill>
              </a:rPr>
              <a:t>leśnych, </a:t>
            </a:r>
            <a:r>
              <a:rPr lang="pl-PL" altLang="pl-PL" sz="1800" b="0" dirty="0">
                <a:solidFill>
                  <a:srgbClr val="005023"/>
                </a:solidFill>
              </a:rPr>
              <a:t>zdegradowanych w wyniku wykonanych w przeszłości prac melioracyjnych i drenażowych, a także przeciwdziałanie powodziom i suszom w skali lokalnej. </a:t>
            </a:r>
            <a:endParaRPr lang="pl-PL" altLang="pl-PL" sz="1800" b="0" dirty="0" smtClean="0">
              <a:solidFill>
                <a:srgbClr val="005023"/>
              </a:solidFill>
            </a:endParaRPr>
          </a:p>
          <a:p>
            <a:pPr algn="just"/>
            <a:r>
              <a:rPr lang="pl-PL" altLang="pl-PL" sz="1800" b="0" dirty="0">
                <a:solidFill>
                  <a:srgbClr val="005023"/>
                </a:solidFill>
              </a:rPr>
              <a:t>Zabiegi </a:t>
            </a:r>
            <a:r>
              <a:rPr lang="pl-PL" altLang="pl-PL" sz="1800" b="0" dirty="0" smtClean="0">
                <a:solidFill>
                  <a:srgbClr val="005023"/>
                </a:solidFill>
              </a:rPr>
              <a:t>melioracyjne doprowadziły m.in. do:</a:t>
            </a:r>
            <a:endParaRPr lang="pl-PL" altLang="pl-PL" sz="1800" b="0" dirty="0">
              <a:solidFill>
                <a:srgbClr val="00502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solidFill>
                  <a:srgbClr val="005023"/>
                </a:solidFill>
              </a:rPr>
              <a:t>obniżenia </a:t>
            </a:r>
            <a:r>
              <a:rPr lang="pl-PL" altLang="pl-PL" sz="1800" dirty="0">
                <a:solidFill>
                  <a:srgbClr val="005023"/>
                </a:solidFill>
              </a:rPr>
              <a:t>zwierciadła wód podziemnych</a:t>
            </a:r>
            <a:r>
              <a:rPr lang="pl-PL" altLang="pl-PL" sz="1800" b="0" dirty="0">
                <a:solidFill>
                  <a:srgbClr val="005023"/>
                </a:solidFill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solidFill>
                  <a:srgbClr val="005023"/>
                </a:solidFill>
              </a:rPr>
              <a:t>osuszenia </a:t>
            </a:r>
            <a:r>
              <a:rPr lang="pl-PL" altLang="pl-PL" sz="1800" dirty="0">
                <a:solidFill>
                  <a:srgbClr val="005023"/>
                </a:solidFill>
              </a:rPr>
              <a:t>cennych obszarów torfowiskowych</a:t>
            </a:r>
            <a:r>
              <a:rPr lang="pl-PL" altLang="pl-PL" sz="1800" b="0" dirty="0" smtClean="0">
                <a:solidFill>
                  <a:srgbClr val="005023"/>
                </a:solidFill>
              </a:rPr>
              <a:t>,</a:t>
            </a:r>
            <a:endParaRPr lang="pl-PL" altLang="pl-PL" sz="1800" b="0" dirty="0">
              <a:solidFill>
                <a:srgbClr val="00502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solidFill>
                  <a:srgbClr val="005023"/>
                </a:solidFill>
              </a:rPr>
              <a:t>powstania deficytu </a:t>
            </a:r>
            <a:r>
              <a:rPr lang="pl-PL" altLang="pl-PL" sz="1800" dirty="0">
                <a:solidFill>
                  <a:srgbClr val="005023"/>
                </a:solidFill>
              </a:rPr>
              <a:t>wody w </a:t>
            </a:r>
            <a:r>
              <a:rPr lang="pl-PL" altLang="pl-PL" sz="1800" dirty="0" smtClean="0">
                <a:solidFill>
                  <a:srgbClr val="005023"/>
                </a:solidFill>
              </a:rPr>
              <a:t>lasach,</a:t>
            </a:r>
            <a:endParaRPr lang="pl-PL" altLang="pl-PL" sz="1800" dirty="0">
              <a:solidFill>
                <a:srgbClr val="00502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solidFill>
                  <a:srgbClr val="005023"/>
                </a:solidFill>
              </a:rPr>
              <a:t>wzrostu </a:t>
            </a:r>
            <a:r>
              <a:rPr lang="pl-PL" altLang="pl-PL" sz="1800" dirty="0">
                <a:solidFill>
                  <a:srgbClr val="005023"/>
                </a:solidFill>
              </a:rPr>
              <a:t>zagrożenia pożarowego w porach suchych</a:t>
            </a:r>
            <a:r>
              <a:rPr lang="pl-PL" altLang="pl-PL" sz="1800" b="0" dirty="0">
                <a:solidFill>
                  <a:srgbClr val="005023"/>
                </a:solidFill>
              </a:rPr>
              <a:t>. </a:t>
            </a:r>
            <a:endParaRPr lang="pl-PL" altLang="pl-PL" sz="1800" b="0" dirty="0" smtClean="0">
              <a:solidFill>
                <a:srgbClr val="00502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800" b="0" dirty="0" smtClean="0">
                <a:solidFill>
                  <a:srgbClr val="FF0000"/>
                </a:solidFill>
              </a:rPr>
              <a:t>ZREDAGOWAĆ</a:t>
            </a:r>
            <a:endParaRPr lang="pl-PL" altLang="pl-PL" sz="1800" b="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1961231"/>
            <a:ext cx="2734767" cy="36564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"/>
          <p:cNvSpPr>
            <a:spLocks noChangeArrowheads="1"/>
          </p:cNvSpPr>
          <p:nvPr/>
        </p:nvSpPr>
        <p:spPr bwMode="auto">
          <a:xfrm>
            <a:off x="452771" y="1772816"/>
            <a:ext cx="793565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005023"/>
                </a:solidFill>
              </a:rPr>
              <a:t>235 </a:t>
            </a:r>
            <a:r>
              <a:rPr lang="pl-PL" altLang="pl-PL" sz="2200" dirty="0">
                <a:solidFill>
                  <a:srgbClr val="005023"/>
                </a:solidFill>
              </a:rPr>
              <a:t>obiektów małej </a:t>
            </a:r>
            <a:r>
              <a:rPr lang="pl-PL" altLang="pl-PL" sz="2200" dirty="0" smtClean="0">
                <a:solidFill>
                  <a:srgbClr val="005023"/>
                </a:solidFill>
              </a:rPr>
              <a:t>retencji</a:t>
            </a:r>
            <a:r>
              <a:rPr lang="pl-PL" altLang="pl-PL" sz="2200" b="0" dirty="0">
                <a:solidFill>
                  <a:srgbClr val="005023"/>
                </a:solidFill>
              </a:rPr>
              <a:t> </a:t>
            </a:r>
            <a:endParaRPr lang="pl-PL" altLang="pl-PL" sz="2200" b="0" dirty="0" smtClean="0">
              <a:solidFill>
                <a:srgbClr val="005023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b="0" dirty="0" err="1">
                <a:solidFill>
                  <a:srgbClr val="005023"/>
                </a:solidFill>
              </a:rPr>
              <a:t>z</a:t>
            </a:r>
            <a:r>
              <a:rPr lang="pl-PL" altLang="pl-PL" sz="2200" b="0" dirty="0" err="1" smtClean="0">
                <a:solidFill>
                  <a:srgbClr val="005023"/>
                </a:solidFill>
              </a:rPr>
              <a:t>retencjonowano</a:t>
            </a:r>
            <a:r>
              <a:rPr lang="pl-PL" altLang="pl-PL" sz="2200" b="0" dirty="0" smtClean="0">
                <a:solidFill>
                  <a:srgbClr val="005023"/>
                </a:solidFill>
              </a:rPr>
              <a:t> </a:t>
            </a:r>
            <a:r>
              <a:rPr lang="pl-PL" altLang="pl-PL" sz="2200" dirty="0" smtClean="0">
                <a:solidFill>
                  <a:srgbClr val="005023"/>
                </a:solidFill>
              </a:rPr>
              <a:t>3,3 </a:t>
            </a:r>
            <a:r>
              <a:rPr lang="pl-PL" altLang="pl-PL" sz="2200" dirty="0">
                <a:solidFill>
                  <a:srgbClr val="005023"/>
                </a:solidFill>
              </a:rPr>
              <a:t>mln </a:t>
            </a:r>
            <a:r>
              <a:rPr lang="pl-PL" altLang="pl-PL" sz="2200" dirty="0" smtClean="0">
                <a:solidFill>
                  <a:srgbClr val="005023"/>
                </a:solidFill>
              </a:rPr>
              <a:t>m</a:t>
            </a:r>
            <a:r>
              <a:rPr lang="pl-PL" altLang="pl-PL" sz="2200" baseline="30000" dirty="0" smtClean="0">
                <a:solidFill>
                  <a:srgbClr val="005023"/>
                </a:solidFill>
              </a:rPr>
              <a:t>3</a:t>
            </a:r>
            <a:r>
              <a:rPr lang="pl-PL" altLang="pl-PL" sz="2200" b="0" dirty="0" smtClean="0">
                <a:solidFill>
                  <a:srgbClr val="005023"/>
                </a:solidFill>
              </a:rPr>
              <a:t> wody – prawie </a:t>
            </a:r>
            <a:r>
              <a:rPr lang="pl-PL" altLang="pl-PL" sz="2200" dirty="0" smtClean="0">
                <a:solidFill>
                  <a:srgbClr val="005023"/>
                </a:solidFill>
              </a:rPr>
              <a:t>10%</a:t>
            </a:r>
            <a:r>
              <a:rPr lang="pl-PL" altLang="pl-PL" sz="2200" b="0" dirty="0" smtClean="0">
                <a:solidFill>
                  <a:srgbClr val="005023"/>
                </a:solidFill>
              </a:rPr>
              <a:t> wody </a:t>
            </a:r>
            <a:r>
              <a:rPr lang="pl-PL" altLang="pl-PL" sz="2200" b="0" dirty="0" err="1" smtClean="0">
                <a:solidFill>
                  <a:srgbClr val="005023"/>
                </a:solidFill>
              </a:rPr>
              <a:t>zretencjonowanej</a:t>
            </a:r>
            <a:r>
              <a:rPr lang="pl-PL" altLang="pl-PL" sz="2200" b="0" dirty="0" smtClean="0">
                <a:solidFill>
                  <a:srgbClr val="005023"/>
                </a:solidFill>
              </a:rPr>
              <a:t> w ramach projektu </a:t>
            </a:r>
            <a:r>
              <a:rPr lang="pl-PL" altLang="pl-PL" sz="2200" b="0" kern="0" dirty="0">
                <a:solidFill>
                  <a:srgbClr val="005023"/>
                </a:solidFill>
              </a:rPr>
              <a:t>małej retencji nizinnej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b="0" kern="0" dirty="0">
                <a:solidFill>
                  <a:srgbClr val="005023"/>
                </a:solidFill>
              </a:rPr>
              <a:t>wartość zrealizowanego projektu wyniosła </a:t>
            </a:r>
            <a:r>
              <a:rPr lang="pl-PL" altLang="pl-PL" sz="2200" kern="0" dirty="0">
                <a:solidFill>
                  <a:srgbClr val="005023"/>
                </a:solidFill>
              </a:rPr>
              <a:t>3,55 mln zł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altLang="pl-PL" sz="2200" b="0" kern="0" dirty="0" smtClean="0">
              <a:solidFill>
                <a:srgbClr val="005023"/>
              </a:solidFill>
            </a:endParaRPr>
          </a:p>
          <a:p>
            <a:pPr algn="just">
              <a:lnSpc>
                <a:spcPct val="150000"/>
              </a:lnSpc>
            </a:pPr>
            <a:endParaRPr lang="pl-PL" altLang="pl-PL" sz="2200" b="0" dirty="0" smtClean="0">
              <a:solidFill>
                <a:srgbClr val="005023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b="0" dirty="0" smtClean="0">
                <a:solidFill>
                  <a:srgbClr val="FF0000"/>
                </a:solidFill>
              </a:rPr>
              <a:t>Dodać pasek lub 2-3 </a:t>
            </a:r>
            <a:r>
              <a:rPr lang="pl-PL" altLang="pl-PL" sz="2200" b="0" dirty="0" err="1" smtClean="0">
                <a:solidFill>
                  <a:srgbClr val="FF0000"/>
                </a:solidFill>
              </a:rPr>
              <a:t>zdjecia</a:t>
            </a:r>
            <a:endParaRPr lang="pl-PL" altLang="pl-PL" sz="2200" b="0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5100" y="883221"/>
            <a:ext cx="8597900" cy="5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REALIZACJA PROJEKTU</a:t>
            </a:r>
            <a:endParaRPr lang="pl-PL" altLang="pl-PL" sz="2400" kern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162880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altLang="pl-PL" sz="2000" dirty="0">
                <a:solidFill>
                  <a:srgbClr val="005023"/>
                </a:solidFill>
              </a:rPr>
              <a:t>W ramach projektu wybudowano 6 typów </a:t>
            </a:r>
            <a:r>
              <a:rPr lang="pl-PL" altLang="pl-PL" sz="2000" dirty="0" smtClean="0">
                <a:solidFill>
                  <a:srgbClr val="005023"/>
                </a:solidFill>
              </a:rPr>
              <a:t>obiektów:</a:t>
            </a:r>
            <a:endParaRPr lang="pl-PL" altLang="pl-PL" sz="2000" dirty="0">
              <a:solidFill>
                <a:srgbClr val="005023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5100" y="883221"/>
            <a:ext cx="8597900" cy="60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REALIZACJA PROJEKTU</a:t>
            </a:r>
            <a:endParaRPr lang="pl-PL" altLang="pl-PL" sz="2400" kern="0" dirty="0" smtClean="0"/>
          </a:p>
        </p:txBody>
      </p:sp>
      <p:sp>
        <p:nvSpPr>
          <p:cNvPr id="6" name="Prostokąt 5"/>
          <p:cNvSpPr/>
          <p:nvPr/>
        </p:nvSpPr>
        <p:spPr>
          <a:xfrm>
            <a:off x="323528" y="2636912"/>
            <a:ext cx="44644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defRPr/>
            </a:pPr>
            <a:r>
              <a:rPr lang="pl-PL" sz="2000" dirty="0" smtClean="0">
                <a:solidFill>
                  <a:srgbClr val="005023"/>
                </a:solidFill>
                <a:latin typeface="Arial" charset="0"/>
              </a:rPr>
              <a:t>1) Próg </a:t>
            </a:r>
            <a:r>
              <a:rPr lang="pl-PL" sz="2000" dirty="0">
                <a:solidFill>
                  <a:srgbClr val="005023"/>
                </a:solidFill>
                <a:latin typeface="Arial" charset="0"/>
              </a:rPr>
              <a:t>(103 szt.) </a:t>
            </a:r>
            <a:endParaRPr lang="pl-PL" sz="2000" dirty="0" smtClean="0">
              <a:solidFill>
                <a:srgbClr val="005023"/>
              </a:solidFill>
              <a:latin typeface="Arial" charset="0"/>
            </a:endParaRPr>
          </a:p>
          <a:p>
            <a:pPr lvl="0" algn="just" eaLnBrk="1" hangingPunct="1">
              <a:defRPr/>
            </a:pPr>
            <a:endParaRPr lang="pl-PL" sz="200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Wykonany w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postaci ścianek szczelnych z impregnowanego drewna dębowego bez możliwości regulacji wysokości piętrzenia. </a:t>
            </a:r>
            <a:endParaRPr lang="pl-PL" sz="18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pl-PL" sz="800" b="0" dirty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Dno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rowu przed i za progiem wraz ze skarpami umocnione jest przez narzut kamienny.</a:t>
            </a:r>
          </a:p>
        </p:txBody>
      </p:sp>
      <p:pic>
        <p:nvPicPr>
          <p:cNvPr id="2050" name="Picture 2" descr="C:\Users\karol.legowski\Desktop\Wycieczka po obiektach MRN\2014-07-18-4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032448" cy="346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7749" y="548679"/>
            <a:ext cx="8597900" cy="10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PRZYKŁADY REALIZACJI - PROGI</a:t>
            </a:r>
            <a:endParaRPr lang="pl-PL" altLang="pl-PL" sz="2400" kern="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karol.legowski\Desktop\Wycieczka po obiektach MRN\01-16-15-08\2014-05-19-3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77202" cy="40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arol.legowski\Documents\MRN Mała Retencja Nizinna\MRN Kontrole i Przeglądy\2014-05 Słupki\Zdjęcia\2014-06-10 Leśny Fort\01-16-38-03\2014-06-10-34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595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1988840"/>
            <a:ext cx="46085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defRPr/>
            </a:pPr>
            <a:r>
              <a:rPr lang="pl-PL" sz="2000" dirty="0" smtClean="0">
                <a:solidFill>
                  <a:srgbClr val="005023"/>
                </a:solidFill>
                <a:latin typeface="Arial" charset="0"/>
              </a:rPr>
              <a:t>2) Zastawka </a:t>
            </a:r>
            <a:r>
              <a:rPr lang="pl-PL" sz="2000" dirty="0">
                <a:solidFill>
                  <a:srgbClr val="005023"/>
                </a:solidFill>
                <a:latin typeface="Arial" charset="0"/>
              </a:rPr>
              <a:t>(50 szt.) </a:t>
            </a:r>
          </a:p>
          <a:p>
            <a:pPr marL="342900" lvl="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pl-PL" sz="20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Wykonana w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postaci ścianek szczelnych z impregnowanego drewna dębowego </a:t>
            </a: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z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wycięciem, tzw. otworem przelewowym</a:t>
            </a: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.</a:t>
            </a:r>
          </a:p>
          <a:p>
            <a:pPr marL="285750" lvl="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8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800" b="0" dirty="0" smtClean="0">
                <a:solidFill>
                  <a:srgbClr val="005023"/>
                </a:solidFill>
                <a:latin typeface="Arial" charset="0"/>
              </a:rPr>
              <a:t>Przepustowość </a:t>
            </a: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regulowana jest poprzez przesłanianie otworu przelewowego zastawki deskami dębowymi. </a:t>
            </a:r>
            <a:endParaRPr lang="pl-PL" sz="1800" b="0" dirty="0" smtClean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l-PL" sz="800" b="0" dirty="0">
              <a:solidFill>
                <a:srgbClr val="005023"/>
              </a:solidFill>
              <a:latin typeface="Arial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rgbClr val="005023"/>
                </a:solidFill>
                <a:latin typeface="Arial" charset="0"/>
              </a:rPr>
              <a:t>Dno rowu przed i za progiem wraz ze skarpami umocnione jest przez narzut kamienny.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5100" y="883221"/>
            <a:ext cx="8597900" cy="5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REALIZACJA PROJEKTU</a:t>
            </a:r>
            <a:endParaRPr lang="pl-PL" altLang="pl-PL" sz="2400" kern="0" dirty="0" smtClean="0"/>
          </a:p>
        </p:txBody>
      </p:sp>
      <p:pic>
        <p:nvPicPr>
          <p:cNvPr id="5122" name="Picture 2" descr="C:\Users\karol.legowski\Documents\MRN Mała Retencja Nizinna\MRN Kontrole i Przeglądy\2014-05 Słupki\Zdjęcia\2014-07-18 Łuknajno\01-16-11-17\2014-07-18-4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98156" cy="38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7749" y="548679"/>
            <a:ext cx="8597900" cy="10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kern="0" dirty="0" smtClean="0"/>
              <a:t>PRZYKŁADY REALIZACJI - ZASTAWKI</a:t>
            </a:r>
            <a:endParaRPr lang="pl-PL" altLang="pl-PL" sz="2400" kern="0" dirty="0" smtClean="0"/>
          </a:p>
        </p:txBody>
      </p:sp>
      <p:pic>
        <p:nvPicPr>
          <p:cNvPr id="9218" name="Picture 2" descr="C:\Users\karol.legowski\Documents\MRN Mała Retencja Nizinna\MRN Kontrole i Przeglądy\2014-05 Słupki\Zdjęcia\2014-06-10 Leśny Fort\01-16-38-07\2014-06-10-3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1" y="1765372"/>
            <a:ext cx="4210055" cy="41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6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341"/>
            <a:ext cx="178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arol.legowski\Documents\MRN Mała Retencja Nizinna\MRN Kontrole i Przeglądy\2014-05 Słupki\Zdjęcia\2014-07-18 Łuknajno\01-16-11-19\2014-07-18-43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5371"/>
            <a:ext cx="4252758" cy="41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5176</TotalTime>
  <Words>919</Words>
  <Application>Microsoft Office PowerPoint</Application>
  <PresentationFormat>Pokaz na ekranie (4:3)</PresentationFormat>
  <Paragraphs>154</Paragraphs>
  <Slides>21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Arial</vt:lpstr>
      <vt:lpstr>Wingdings</vt:lpstr>
      <vt:lpstr>Projekt domyślny</vt:lpstr>
      <vt:lpstr>Prezentacja programu PowerPoint</vt:lpstr>
      <vt:lpstr>NADLEŚNICTWO MASKULIŃSKIE</vt:lpstr>
      <vt:lpstr>Prezentacja programu PowerPoint</vt:lpstr>
      <vt:lpstr>GENEZA PROJEKTU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 </vt:lpstr>
      <vt:lpstr>Prezentacja programu PowerPoint</vt:lpstr>
    </vt:vector>
  </TitlesOfParts>
  <Company>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pb</dc:creator>
  <cp:lastModifiedBy>Joanna Majka</cp:lastModifiedBy>
  <cp:revision>499</cp:revision>
  <cp:lastPrinted>2014-11-20T08:32:21Z</cp:lastPrinted>
  <dcterms:created xsi:type="dcterms:W3CDTF">2006-03-31T11:40:49Z</dcterms:created>
  <dcterms:modified xsi:type="dcterms:W3CDTF">2015-06-19T18:03:41Z</dcterms:modified>
</cp:coreProperties>
</file>